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22"/>
  </p:notesMasterIdLst>
  <p:sldIdLst>
    <p:sldId id="256" r:id="rId2"/>
    <p:sldId id="258" r:id="rId3"/>
    <p:sldId id="277" r:id="rId4"/>
    <p:sldId id="259" r:id="rId5"/>
    <p:sldId id="260" r:id="rId6"/>
    <p:sldId id="261" r:id="rId7"/>
    <p:sldId id="262" r:id="rId8"/>
    <p:sldId id="263" r:id="rId9"/>
    <p:sldId id="264" r:id="rId10"/>
    <p:sldId id="265" r:id="rId11"/>
    <p:sldId id="276" r:id="rId12"/>
    <p:sldId id="266" r:id="rId13"/>
    <p:sldId id="268" r:id="rId14"/>
    <p:sldId id="269" r:id="rId15"/>
    <p:sldId id="267" r:id="rId16"/>
    <p:sldId id="270" r:id="rId17"/>
    <p:sldId id="271" r:id="rId18"/>
    <p:sldId id="273" r:id="rId19"/>
    <p:sldId id="274" r:id="rId20"/>
    <p:sldId id="275" r:id="rId21"/>
  </p:sldIdLst>
  <p:sldSz cx="9144000" cy="5143500" type="screen16x9"/>
  <p:notesSz cx="6858000" cy="9144000"/>
  <p:embeddedFontLst>
    <p:embeddedFont>
      <p:font typeface="Gill Sans MT" panose="020B0502020104020203" pitchFamily="34" charset="0"/>
      <p:regular r:id="rId23"/>
      <p:bold r:id="rId24"/>
      <p:italic r:id="rId25"/>
      <p:boldItalic r:id="rId26"/>
    </p:embeddedFont>
    <p:embeddedFont>
      <p:font typeface="Wingdings 2" panose="05020102010507070707" pitchFamily="18" charset="2"/>
      <p:regular r:id="rId27"/>
    </p:embeddedFont>
    <p:embeddedFont>
      <p:font typeface="Open Sans" panose="020B0604020202020204" charset="0"/>
      <p:regular r:id="rId28"/>
      <p:bold r:id="rId29"/>
      <p:italic r:id="rId30"/>
      <p:boldItalic r:id="rId3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6" d="100"/>
          <a:sy n="146" d="100"/>
        </p:scale>
        <p:origin x="59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lvl="0">
              <a:spcBef>
                <a:spcPts val="0"/>
              </a:spcBef>
              <a:buSzPct val="100000"/>
              <a:buChar char="●"/>
              <a:defRPr sz="1100"/>
            </a:lvl1pPr>
            <a:lvl2pPr lvl="1">
              <a:spcBef>
                <a:spcPts val="0"/>
              </a:spcBef>
              <a:buSzPct val="100000"/>
              <a:buChar char="○"/>
              <a:defRPr sz="1100"/>
            </a:lvl2pPr>
            <a:lvl3pPr lvl="2">
              <a:spcBef>
                <a:spcPts val="0"/>
              </a:spcBef>
              <a:buSzPct val="100000"/>
              <a:buChar char="■"/>
              <a:defRPr sz="1100"/>
            </a:lvl3pPr>
            <a:lvl4pPr lvl="3">
              <a:spcBef>
                <a:spcPts val="0"/>
              </a:spcBef>
              <a:buSzPct val="100000"/>
              <a:buChar char="●"/>
              <a:defRPr sz="1100"/>
            </a:lvl4pPr>
            <a:lvl5pPr lvl="4">
              <a:spcBef>
                <a:spcPts val="0"/>
              </a:spcBef>
              <a:buSzPct val="100000"/>
              <a:buChar char="○"/>
              <a:defRPr sz="1100"/>
            </a:lvl5pPr>
            <a:lvl6pPr lvl="5">
              <a:spcBef>
                <a:spcPts val="0"/>
              </a:spcBef>
              <a:buSzPct val="100000"/>
              <a:buChar char="■"/>
              <a:defRPr sz="1100"/>
            </a:lvl6pPr>
            <a:lvl7pPr lvl="6">
              <a:spcBef>
                <a:spcPts val="0"/>
              </a:spcBef>
              <a:buSzPct val="100000"/>
              <a:buChar char="●"/>
              <a:defRPr sz="1100"/>
            </a:lvl7pPr>
            <a:lvl8pPr lvl="7">
              <a:spcBef>
                <a:spcPts val="0"/>
              </a:spcBef>
              <a:buSzPct val="100000"/>
              <a:buChar char="○"/>
              <a:defRPr sz="1100"/>
            </a:lvl8pPr>
            <a:lvl9pPr lvl="8">
              <a:spcBef>
                <a:spcPts val="0"/>
              </a:spcBef>
              <a:buSzPct val="100000"/>
              <a:buChar char="■"/>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Shape 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4" name="Shape 6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4" name="Shape 12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Shape 1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7" name="Shape 13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Shape 14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4" name="Shape 14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r>
              <a:rPr lang="en"/>
              <a:t>GEt explanation from Cyndi</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Shape 12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0" name="Shape 13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1" name="Shape 15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Shape 15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0" name="Shape 16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Shape 17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2" name="Shape 17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Shape 1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8" name="Shape 17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Shape 1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5" name="Shape 18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2" name="Shape 8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Shape 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4" name="Shape 9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0" name="Shape 10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Shape 10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6" name="Shape 10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2" name="Shape 11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8" name="Shape 11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34900" y="2314324"/>
            <a:ext cx="8447150" cy="2478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435894" y="765324"/>
            <a:ext cx="8245162" cy="1106260"/>
          </a:xfrm>
          <a:effectLst/>
        </p:spPr>
        <p:txBody>
          <a:bodyPr anchor="b">
            <a:normAutofit/>
          </a:bodyPr>
          <a:lstStyle>
            <a:lvl1pPr>
              <a:defRPr sz="27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435895" y="1871584"/>
            <a:ext cx="8245160" cy="442741"/>
          </a:xfrm>
        </p:spPr>
        <p:txBody>
          <a:bodyPr anchor="t">
            <a:normAutofit/>
          </a:bodyPr>
          <a:lstStyle>
            <a:lvl1pPr marL="0" indent="0" algn="l">
              <a:buNone/>
              <a:defRPr sz="1200" cap="all">
                <a:solidFill>
                  <a:schemeClr val="accent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5704463" y="4467103"/>
            <a:ext cx="2133600" cy="273844"/>
          </a:xfrm>
        </p:spPr>
        <p:txBody>
          <a:bodyPr/>
          <a:lstStyle>
            <a:lvl1pPr>
              <a:defRPr>
                <a:solidFill>
                  <a:schemeClr val="accent1">
                    <a:lumMod val="75000"/>
                    <a:lumOff val="25000"/>
                  </a:schemeClr>
                </a:solidFill>
              </a:defRPr>
            </a:lvl1pPr>
          </a:lstStyle>
          <a:p>
            <a:fld id="{B61BEF0D-F0BB-DE4B-95CE-6DB70DBA9567}" type="datetimeFigureOut">
              <a:rPr lang="en-US" smtClean="0"/>
              <a:pPr/>
              <a:t>11/8/2017</a:t>
            </a:fld>
            <a:endParaRPr lang="en-US" dirty="0"/>
          </a:p>
        </p:txBody>
      </p:sp>
      <p:sp>
        <p:nvSpPr>
          <p:cNvPr id="5" name="Footer Placeholder 4"/>
          <p:cNvSpPr>
            <a:spLocks noGrp="1"/>
          </p:cNvSpPr>
          <p:nvPr>
            <p:ph type="ftr" sz="quarter" idx="11"/>
          </p:nvPr>
        </p:nvSpPr>
        <p:spPr>
          <a:xfrm>
            <a:off x="435894" y="4463859"/>
            <a:ext cx="5187908" cy="273844"/>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7918725" y="4467103"/>
            <a:ext cx="762330" cy="273844"/>
          </a:xfrm>
        </p:spPr>
        <p:txBody>
          <a:bodyPr/>
          <a:lstStyle>
            <a:lvl1pPr>
              <a:defRPr>
                <a:solidFill>
                  <a:schemeClr val="accent1">
                    <a:lumMod val="75000"/>
                    <a:lumOff val="25000"/>
                  </a:schemeClr>
                </a:solidFill>
              </a:defRPr>
            </a:lvl1pPr>
          </a:lstStyle>
          <a:p>
            <a:pPr lvl="0" algn="r">
              <a:spcBef>
                <a:spcPts val="0"/>
              </a:spcBef>
              <a:buNone/>
            </a:pPr>
            <a:fld id="{00000000-1234-1234-1234-123412341234}" type="slidenum">
              <a:rPr lang="en" sz="1000" smtClean="0">
                <a:solidFill>
                  <a:schemeClr val="dk2"/>
                </a:solidFill>
                <a:latin typeface="Open Sans"/>
                <a:ea typeface="Open Sans"/>
                <a:cs typeface="Open Sans"/>
                <a:sym typeface="Open Sans"/>
              </a:rPr>
              <a:t>‹#›</a:t>
            </a:fld>
            <a:endParaRPr lang="en" sz="1000">
              <a:solidFill>
                <a:schemeClr val="dk2"/>
              </a:solidFill>
              <a:latin typeface="Open Sans"/>
              <a:ea typeface="Open Sans"/>
              <a:cs typeface="Open Sans"/>
              <a:sym typeface="Open Sans"/>
            </a:endParaRPr>
          </a:p>
        </p:txBody>
      </p:sp>
    </p:spTree>
    <p:extLst>
      <p:ext uri="{BB962C8B-B14F-4D97-AF65-F5344CB8AC3E}">
        <p14:creationId xmlns:p14="http://schemas.microsoft.com/office/powerpoint/2010/main" val="196096315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330214" y="460805"/>
            <a:ext cx="8482004" cy="89197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435894" y="526617"/>
            <a:ext cx="8272212" cy="760350"/>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latin typeface="Open Sans"/>
                <a:ea typeface="Open Sans"/>
                <a:cs typeface="Open Sans"/>
                <a:sym typeface="Open Sans"/>
              </a:rPr>
              <a:t>‹#›</a:t>
            </a:fld>
            <a:endParaRPr lang="en" sz="1000">
              <a:solidFill>
                <a:schemeClr val="dk2"/>
              </a:solidFill>
              <a:latin typeface="Open Sans"/>
              <a:ea typeface="Open Sans"/>
              <a:cs typeface="Open Sans"/>
              <a:sym typeface="Open Sans"/>
            </a:endParaRPr>
          </a:p>
        </p:txBody>
      </p:sp>
    </p:spTree>
    <p:extLst>
      <p:ext uri="{BB962C8B-B14F-4D97-AF65-F5344CB8AC3E}">
        <p14:creationId xmlns:p14="http://schemas.microsoft.com/office/powerpoint/2010/main" val="82854436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6629401" y="449794"/>
            <a:ext cx="2180113" cy="436271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1" y="506795"/>
            <a:ext cx="1503123" cy="388730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81193" y="506795"/>
            <a:ext cx="5922209" cy="3887305"/>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745255" y="4467103"/>
            <a:ext cx="996106" cy="273844"/>
          </a:xfrm>
        </p:spPr>
        <p:txBody>
          <a:bodyPr/>
          <a:lstStyle>
            <a:lvl1pPr>
              <a:defRPr>
                <a:solidFill>
                  <a:schemeClr val="accent1">
                    <a:lumMod val="75000"/>
                    <a:lumOff val="25000"/>
                  </a:schemeClr>
                </a:solidFill>
              </a:defRPr>
            </a:lvl1pPr>
          </a:lstStyle>
          <a:p>
            <a:fld id="{B61BEF0D-F0BB-DE4B-95CE-6DB70DBA9567}" type="datetimeFigureOut">
              <a:rPr lang="en-US" smtClean="0"/>
              <a:pPr/>
              <a:t>11/8/2017</a:t>
            </a:fld>
            <a:endParaRPr lang="en-US" dirty="0"/>
          </a:p>
        </p:txBody>
      </p:sp>
      <p:sp>
        <p:nvSpPr>
          <p:cNvPr id="5" name="Footer Placeholder 4"/>
          <p:cNvSpPr>
            <a:spLocks noGrp="1"/>
          </p:cNvSpPr>
          <p:nvPr>
            <p:ph type="ftr" sz="quarter" idx="11"/>
          </p:nvPr>
        </p:nvSpPr>
        <p:spPr>
          <a:xfrm>
            <a:off x="581193" y="4463859"/>
            <a:ext cx="5922209" cy="273844"/>
          </a:xfrm>
        </p:spPr>
        <p:txBody>
          <a:bodyPr/>
          <a:lstStyle/>
          <a:p>
            <a:endParaRPr lang="en-US" dirty="0"/>
          </a:p>
        </p:txBody>
      </p:sp>
      <p:sp>
        <p:nvSpPr>
          <p:cNvPr id="6" name="Slide Number Placeholder 5"/>
          <p:cNvSpPr>
            <a:spLocks noGrp="1"/>
          </p:cNvSpPr>
          <p:nvPr>
            <p:ph type="sldNum" sz="quarter" idx="12"/>
          </p:nvPr>
        </p:nvSpPr>
        <p:spPr>
          <a:xfrm>
            <a:off x="7834962" y="4467103"/>
            <a:ext cx="873146" cy="273844"/>
          </a:xfrm>
        </p:spPr>
        <p:txBody>
          <a:bodyPr/>
          <a:lstStyle>
            <a:lvl1pPr>
              <a:defRPr>
                <a:solidFill>
                  <a:schemeClr val="accent1">
                    <a:lumMod val="75000"/>
                    <a:lumOff val="25000"/>
                  </a:schemeClr>
                </a:solidFill>
              </a:defRPr>
            </a:lvl1pPr>
          </a:lstStyle>
          <a:p>
            <a:pPr lvl="0" algn="r">
              <a:spcBef>
                <a:spcPts val="0"/>
              </a:spcBef>
              <a:buNone/>
            </a:pPr>
            <a:fld id="{00000000-1234-1234-1234-123412341234}" type="slidenum">
              <a:rPr lang="en" sz="1000" smtClean="0">
                <a:solidFill>
                  <a:schemeClr val="dk2"/>
                </a:solidFill>
                <a:latin typeface="Open Sans"/>
                <a:ea typeface="Open Sans"/>
                <a:cs typeface="Open Sans"/>
                <a:sym typeface="Open Sans"/>
              </a:rPr>
              <a:t>‹#›</a:t>
            </a:fld>
            <a:endParaRPr lang="en" sz="1000">
              <a:solidFill>
                <a:schemeClr val="dk2"/>
              </a:solidFill>
              <a:latin typeface="Open Sans"/>
              <a:ea typeface="Open Sans"/>
              <a:cs typeface="Open Sans"/>
              <a:sym typeface="Open Sans"/>
            </a:endParaRPr>
          </a:p>
        </p:txBody>
      </p:sp>
    </p:spTree>
    <p:extLst>
      <p:ext uri="{BB962C8B-B14F-4D97-AF65-F5344CB8AC3E}">
        <p14:creationId xmlns:p14="http://schemas.microsoft.com/office/powerpoint/2010/main" val="390190742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25"/>
        <p:cNvGrpSpPr/>
        <p:nvPr/>
      </p:nvGrpSpPr>
      <p:grpSpPr>
        <a:xfrm>
          <a:off x="0" y="0"/>
          <a:ext cx="0" cy="0"/>
          <a:chOff x="0" y="0"/>
          <a:chExt cx="0" cy="0"/>
        </a:xfrm>
      </p:grpSpPr>
      <p:sp>
        <p:nvSpPr>
          <p:cNvPr id="27" name="Shape 27"/>
          <p:cNvSpPr txBox="1">
            <a:spLocks noGrp="1"/>
          </p:cNvSpPr>
          <p:nvPr>
            <p:ph type="title"/>
          </p:nvPr>
        </p:nvSpPr>
        <p:spPr>
          <a:xfrm>
            <a:off x="311700" y="445025"/>
            <a:ext cx="8520600" cy="7074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8" name="Shape 28"/>
          <p:cNvSpPr txBox="1">
            <a:spLocks noGrp="1"/>
          </p:cNvSpPr>
          <p:nvPr>
            <p:ph type="body" idx="1"/>
          </p:nvPr>
        </p:nvSpPr>
        <p:spPr>
          <a:xfrm>
            <a:off x="311700" y="1266325"/>
            <a:ext cx="8520600" cy="33027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9" name="Shape 29"/>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extLst>
      <p:ext uri="{BB962C8B-B14F-4D97-AF65-F5344CB8AC3E}">
        <p14:creationId xmlns:p14="http://schemas.microsoft.com/office/powerpoint/2010/main" val="3387001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460805"/>
            <a:ext cx="8482004" cy="89197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4" y="526617"/>
            <a:ext cx="8272212" cy="76035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435895" y="1635373"/>
            <a:ext cx="8272211" cy="275872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7918725" y="4467103"/>
            <a:ext cx="789381" cy="273844"/>
          </a:xfrm>
        </p:spPr>
        <p:txBody>
          <a:bodyPr/>
          <a:lstStyle/>
          <a:p>
            <a:pPr lvl="0" algn="r">
              <a:spcBef>
                <a:spcPts val="0"/>
              </a:spcBef>
              <a:buNone/>
            </a:pPr>
            <a:fld id="{00000000-1234-1234-1234-123412341234}" type="slidenum">
              <a:rPr lang="en" sz="1000" smtClean="0">
                <a:solidFill>
                  <a:schemeClr val="dk2"/>
                </a:solidFill>
                <a:latin typeface="Open Sans"/>
                <a:ea typeface="Open Sans"/>
                <a:cs typeface="Open Sans"/>
                <a:sym typeface="Open Sans"/>
              </a:rPr>
              <a:t>‹#›</a:t>
            </a:fld>
            <a:endParaRPr lang="en" sz="1000">
              <a:solidFill>
                <a:schemeClr val="dk2"/>
              </a:solidFill>
              <a:latin typeface="Open Sans"/>
              <a:ea typeface="Open Sans"/>
              <a:cs typeface="Open Sans"/>
              <a:sym typeface="Open Sans"/>
            </a:endParaRPr>
          </a:p>
        </p:txBody>
      </p:sp>
    </p:spTree>
    <p:extLst>
      <p:ext uri="{BB962C8B-B14F-4D97-AF65-F5344CB8AC3E}">
        <p14:creationId xmlns:p14="http://schemas.microsoft.com/office/powerpoint/2010/main" val="60783570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335863" y="3856481"/>
            <a:ext cx="8468145"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2282933"/>
            <a:ext cx="8272211" cy="1123130"/>
          </a:xfrm>
        </p:spPr>
        <p:txBody>
          <a:bodyPr anchor="b">
            <a:normAutofit/>
          </a:bodyPr>
          <a:lstStyle>
            <a:lvl1pPr algn="l">
              <a:defRPr sz="2700" b="0" cap="all">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435895" y="3406063"/>
            <a:ext cx="8272211" cy="450417"/>
          </a:xfrm>
        </p:spPr>
        <p:txBody>
          <a:bodyPr anchor="t">
            <a:normAutofit/>
          </a:bodyPr>
          <a:lstStyle>
            <a:lvl1pPr marL="0" indent="0" algn="l">
              <a:buNone/>
              <a:defRPr sz="1350" cap="all">
                <a:solidFill>
                  <a:schemeClr val="accent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11/8/2017</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pPr lvl="0" algn="r">
              <a:spcBef>
                <a:spcPts val="0"/>
              </a:spcBef>
              <a:buNone/>
            </a:pPr>
            <a:fld id="{00000000-1234-1234-1234-123412341234}" type="slidenum">
              <a:rPr lang="en" sz="1000" smtClean="0">
                <a:solidFill>
                  <a:schemeClr val="dk2"/>
                </a:solidFill>
                <a:latin typeface="Open Sans"/>
                <a:ea typeface="Open Sans"/>
                <a:cs typeface="Open Sans"/>
                <a:sym typeface="Open Sans"/>
              </a:rPr>
              <a:t>‹#›</a:t>
            </a:fld>
            <a:endParaRPr lang="en" sz="1000">
              <a:solidFill>
                <a:schemeClr val="dk2"/>
              </a:solidFill>
              <a:latin typeface="Open Sans"/>
              <a:ea typeface="Open Sans"/>
              <a:cs typeface="Open Sans"/>
              <a:sym typeface="Open Sans"/>
            </a:endParaRPr>
          </a:p>
        </p:txBody>
      </p:sp>
    </p:spTree>
    <p:extLst>
      <p:ext uri="{BB962C8B-B14F-4D97-AF65-F5344CB8AC3E}">
        <p14:creationId xmlns:p14="http://schemas.microsoft.com/office/powerpoint/2010/main" val="387453012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334487" y="454916"/>
            <a:ext cx="8475027"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547244"/>
            <a:ext cx="8272212" cy="74124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35895" y="1671003"/>
            <a:ext cx="4066793" cy="2724785"/>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1313" y="1671003"/>
            <a:ext cx="4066794" cy="2724785"/>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latin typeface="Open Sans"/>
                <a:ea typeface="Open Sans"/>
                <a:cs typeface="Open Sans"/>
                <a:sym typeface="Open Sans"/>
              </a:rPr>
              <a:t>‹#›</a:t>
            </a:fld>
            <a:endParaRPr lang="en" sz="1000">
              <a:solidFill>
                <a:schemeClr val="dk2"/>
              </a:solidFill>
              <a:latin typeface="Open Sans"/>
              <a:ea typeface="Open Sans"/>
              <a:cs typeface="Open Sans"/>
              <a:sym typeface="Open Sans"/>
            </a:endParaRPr>
          </a:p>
        </p:txBody>
      </p:sp>
    </p:spTree>
    <p:extLst>
      <p:ext uri="{BB962C8B-B14F-4D97-AF65-F5344CB8AC3E}">
        <p14:creationId xmlns:p14="http://schemas.microsoft.com/office/powerpoint/2010/main" val="193311056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334487" y="454916"/>
            <a:ext cx="8475027"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435895" y="547244"/>
            <a:ext cx="8272212" cy="74124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65415" y="1688169"/>
            <a:ext cx="3815306" cy="402004"/>
          </a:xfrm>
        </p:spPr>
        <p:txBody>
          <a:bodyPr anchor="b">
            <a:noAutofit/>
          </a:bodyPr>
          <a:lstStyle>
            <a:lvl1pPr marL="0" indent="0">
              <a:buNone/>
              <a:defRPr sz="165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435896" y="2194540"/>
            <a:ext cx="4044825" cy="2201249"/>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92802" y="1688169"/>
            <a:ext cx="3815305" cy="415030"/>
          </a:xfrm>
        </p:spPr>
        <p:txBody>
          <a:bodyPr anchor="b">
            <a:noAutofit/>
          </a:bodyPr>
          <a:lstStyle>
            <a:lvl1pPr marL="0" indent="0">
              <a:buNone/>
              <a:defRPr sz="165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63282" y="2194540"/>
            <a:ext cx="4044825" cy="2201249"/>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11/8/2017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latin typeface="Open Sans"/>
                <a:ea typeface="Open Sans"/>
                <a:cs typeface="Open Sans"/>
                <a:sym typeface="Open Sans"/>
              </a:rPr>
              <a:t>‹#›</a:t>
            </a:fld>
            <a:endParaRPr lang="en" sz="1000">
              <a:solidFill>
                <a:schemeClr val="dk2"/>
              </a:solidFill>
              <a:latin typeface="Open Sans"/>
              <a:ea typeface="Open Sans"/>
              <a:cs typeface="Open Sans"/>
              <a:sym typeface="Open Sans"/>
            </a:endParaRPr>
          </a:p>
        </p:txBody>
      </p:sp>
    </p:spTree>
    <p:extLst>
      <p:ext uri="{BB962C8B-B14F-4D97-AF65-F5344CB8AC3E}">
        <p14:creationId xmlns:p14="http://schemas.microsoft.com/office/powerpoint/2010/main" val="367679115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61BEF0D-F0BB-DE4B-95CE-6DB70DBA9567}" type="datetimeFigureOut">
              <a:rPr lang="en-US" smtClean="0"/>
              <a:pPr/>
              <a:t>11/8/2017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latin typeface="Open Sans"/>
                <a:ea typeface="Open Sans"/>
                <a:cs typeface="Open Sans"/>
                <a:sym typeface="Open Sans"/>
              </a:rPr>
              <a:t>‹#›</a:t>
            </a:fld>
            <a:endParaRPr lang="en" sz="1000">
              <a:solidFill>
                <a:schemeClr val="dk2"/>
              </a:solidFill>
              <a:latin typeface="Open Sans"/>
              <a:ea typeface="Open Sans"/>
              <a:cs typeface="Open Sans"/>
              <a:sym typeface="Open Sans"/>
            </a:endParaRPr>
          </a:p>
        </p:txBody>
      </p:sp>
      <p:sp>
        <p:nvSpPr>
          <p:cNvPr id="7" name="Rectangle 6"/>
          <p:cNvSpPr>
            <a:spLocks noChangeAspect="1"/>
          </p:cNvSpPr>
          <p:nvPr/>
        </p:nvSpPr>
        <p:spPr>
          <a:xfrm>
            <a:off x="330512" y="454916"/>
            <a:ext cx="8475027"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431921" y="547244"/>
            <a:ext cx="8272212" cy="741249"/>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193481795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11/8/2017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lvl="0">
              <a:spcBef>
                <a:spcPts val="0"/>
              </a:spcBef>
              <a:buNone/>
            </a:pPr>
            <a:fld id="{00000000-1234-1234-1234-123412341234}" type="slidenum">
              <a:rPr lang="en" smtClean="0"/>
              <a:t>‹#›</a:t>
            </a:fld>
            <a:endParaRPr lang="en"/>
          </a:p>
        </p:txBody>
      </p:sp>
    </p:spTree>
    <p:extLst>
      <p:ext uri="{BB962C8B-B14F-4D97-AF65-F5344CB8AC3E}">
        <p14:creationId xmlns:p14="http://schemas.microsoft.com/office/powerpoint/2010/main" val="2323746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335863" y="3856480"/>
            <a:ext cx="8473650" cy="9560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4" y="3946722"/>
            <a:ext cx="3682084" cy="517136"/>
          </a:xfrm>
        </p:spPr>
        <p:txBody>
          <a:bodyPr anchor="ctr"/>
          <a:lstStyle>
            <a:lvl1pPr algn="l">
              <a:defRPr sz="1500" b="0">
                <a:solidFill>
                  <a:schemeClr val="accent1">
                    <a:lumMod val="75000"/>
                    <a:lumOff val="25000"/>
                  </a:schemeClr>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35862" y="450900"/>
            <a:ext cx="8469630" cy="3153600"/>
          </a:xfrm>
        </p:spPr>
        <p:txBody>
          <a:bodyPr anchor="ctr">
            <a:normAutofit/>
          </a:bodyPr>
          <a:lstStyle>
            <a:lvl1pPr>
              <a:defRPr sz="1500">
                <a:solidFill>
                  <a:schemeClr val="tx2"/>
                </a:solidFill>
              </a:defRPr>
            </a:lvl1pPr>
            <a:lvl2pPr>
              <a:defRPr sz="1350">
                <a:solidFill>
                  <a:schemeClr val="tx2"/>
                </a:solidFill>
              </a:defRPr>
            </a:lvl2pPr>
            <a:lvl3pPr>
              <a:defRPr sz="1200">
                <a:solidFill>
                  <a:schemeClr val="tx2"/>
                </a:solidFill>
              </a:defRPr>
            </a:lvl3pPr>
            <a:lvl4pPr>
              <a:defRPr sz="1050">
                <a:solidFill>
                  <a:schemeClr val="tx2"/>
                </a:solidFill>
              </a:defRPr>
            </a:lvl4pPr>
            <a:lvl5pPr>
              <a:defRPr sz="1050">
                <a:solidFill>
                  <a:schemeClr val="tx2"/>
                </a:solidFill>
              </a:defRPr>
            </a:lvl5pPr>
            <a:lvl6pPr>
              <a:defRPr sz="1050">
                <a:solidFill>
                  <a:schemeClr val="tx2"/>
                </a:solidFill>
              </a:defRPr>
            </a:lvl6pPr>
            <a:lvl7pPr>
              <a:defRPr sz="1050">
                <a:solidFill>
                  <a:schemeClr val="tx2"/>
                </a:solidFill>
              </a:defRPr>
            </a:lvl7pPr>
            <a:lvl8pPr>
              <a:defRPr sz="1050">
                <a:solidFill>
                  <a:schemeClr val="tx2"/>
                </a:solidFill>
              </a:defRPr>
            </a:lvl8pPr>
            <a:lvl9pPr>
              <a:defRPr sz="1050">
                <a:solidFill>
                  <a:schemeClr val="tx2"/>
                </a:solidFill>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305618" y="3946723"/>
            <a:ext cx="4402490" cy="517136"/>
          </a:xfrm>
        </p:spPr>
        <p:txBody>
          <a:bodyPr anchor="ctr">
            <a:normAutofit/>
          </a:bodyPr>
          <a:lstStyle>
            <a:lvl1pPr marL="0" indent="0" algn="r">
              <a:buNone/>
              <a:defRPr sz="825">
                <a:solidFill>
                  <a:schemeClr val="bg1"/>
                </a:solidFill>
              </a:defRPr>
            </a:lvl1pPr>
            <a:lvl2pPr marL="342900" indent="0">
              <a:buNone/>
              <a:defRPr sz="825"/>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11/8/2017</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pPr lvl="0" algn="r">
              <a:spcBef>
                <a:spcPts val="0"/>
              </a:spcBef>
              <a:buNone/>
            </a:pPr>
            <a:fld id="{00000000-1234-1234-1234-123412341234}" type="slidenum">
              <a:rPr lang="en" sz="1000" smtClean="0">
                <a:solidFill>
                  <a:schemeClr val="dk2"/>
                </a:solidFill>
                <a:latin typeface="Open Sans"/>
                <a:ea typeface="Open Sans"/>
                <a:cs typeface="Open Sans"/>
                <a:sym typeface="Open Sans"/>
              </a:rPr>
              <a:t>‹#›</a:t>
            </a:fld>
            <a:endParaRPr lang="en" sz="1000">
              <a:solidFill>
                <a:schemeClr val="dk2"/>
              </a:solidFill>
              <a:latin typeface="Open Sans"/>
              <a:ea typeface="Open Sans"/>
              <a:cs typeface="Open Sans"/>
              <a:sym typeface="Open Sans"/>
            </a:endParaRPr>
          </a:p>
        </p:txBody>
      </p:sp>
    </p:spTree>
    <p:extLst>
      <p:ext uri="{BB962C8B-B14F-4D97-AF65-F5344CB8AC3E}">
        <p14:creationId xmlns:p14="http://schemas.microsoft.com/office/powerpoint/2010/main" val="284734249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5895" y="3520042"/>
            <a:ext cx="8272212" cy="425054"/>
          </a:xfrm>
        </p:spPr>
        <p:txBody>
          <a:bodyPr anchor="b">
            <a:normAutofit/>
          </a:bodyPr>
          <a:lstStyle>
            <a:lvl1pPr algn="l">
              <a:defRPr sz="1800" b="0">
                <a:solidFill>
                  <a:schemeClr val="accent1"/>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35863" y="449794"/>
            <a:ext cx="8468144" cy="266793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435894" y="3945096"/>
            <a:ext cx="8272213" cy="449003"/>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11/8/2017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latin typeface="Open Sans"/>
                <a:ea typeface="Open Sans"/>
                <a:cs typeface="Open Sans"/>
                <a:sym typeface="Open Sans"/>
              </a:rPr>
              <a:t>‹#›</a:t>
            </a:fld>
            <a:endParaRPr lang="en" sz="1000">
              <a:solidFill>
                <a:schemeClr val="dk2"/>
              </a:solidFill>
              <a:latin typeface="Open Sans"/>
              <a:ea typeface="Open Sans"/>
              <a:cs typeface="Open Sans"/>
              <a:sym typeface="Open Sans"/>
            </a:endParaRPr>
          </a:p>
        </p:txBody>
      </p:sp>
    </p:spTree>
    <p:extLst>
      <p:ext uri="{BB962C8B-B14F-4D97-AF65-F5344CB8AC3E}">
        <p14:creationId xmlns:p14="http://schemas.microsoft.com/office/powerpoint/2010/main" val="275690636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5894" y="528843"/>
            <a:ext cx="8272212" cy="892166"/>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35894" y="1752002"/>
            <a:ext cx="8272212" cy="2642096"/>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704464" y="4467103"/>
            <a:ext cx="2133599" cy="273844"/>
          </a:xfrm>
          <a:prstGeom prst="rect">
            <a:avLst/>
          </a:prstGeom>
        </p:spPr>
        <p:txBody>
          <a:bodyPr vert="horz" lIns="91440" tIns="45720" rIns="91440" bIns="45720" rtlCol="0" anchor="ctr"/>
          <a:lstStyle>
            <a:lvl1pPr algn="r">
              <a:defRPr sz="675">
                <a:solidFill>
                  <a:schemeClr val="accent2"/>
                </a:solidFill>
              </a:defRPr>
            </a:lvl1pPr>
          </a:lstStyle>
          <a:p>
            <a:fld id="{B61BEF0D-F0BB-DE4B-95CE-6DB70DBA9567}" type="datetimeFigureOut">
              <a:rPr lang="en-US" smtClean="0"/>
              <a:pPr/>
              <a:t>11/8/2017</a:t>
            </a:fld>
            <a:endParaRPr lang="en-US" dirty="0"/>
          </a:p>
        </p:txBody>
      </p:sp>
      <p:sp>
        <p:nvSpPr>
          <p:cNvPr id="5" name="Footer Placeholder 4"/>
          <p:cNvSpPr>
            <a:spLocks noGrp="1"/>
          </p:cNvSpPr>
          <p:nvPr>
            <p:ph type="ftr" sz="quarter" idx="3"/>
          </p:nvPr>
        </p:nvSpPr>
        <p:spPr>
          <a:xfrm>
            <a:off x="435894" y="4463859"/>
            <a:ext cx="5187908" cy="273844"/>
          </a:xfrm>
          <a:prstGeom prst="rect">
            <a:avLst/>
          </a:prstGeom>
        </p:spPr>
        <p:txBody>
          <a:bodyPr vert="horz" lIns="91440" tIns="45720" rIns="91440" bIns="45720" rtlCol="0" anchor="ctr"/>
          <a:lstStyle>
            <a:lvl1pPr algn="l">
              <a:defRPr sz="675"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7918725" y="4467103"/>
            <a:ext cx="789383" cy="273844"/>
          </a:xfrm>
          <a:prstGeom prst="rect">
            <a:avLst/>
          </a:prstGeom>
        </p:spPr>
        <p:txBody>
          <a:bodyPr vert="horz" lIns="91440" tIns="45720" rIns="91440" bIns="45720" rtlCol="0" anchor="ctr"/>
          <a:lstStyle>
            <a:lvl1pPr algn="r">
              <a:defRPr sz="675">
                <a:solidFill>
                  <a:schemeClr val="accent2"/>
                </a:solidFill>
              </a:defRPr>
            </a:lvl1pPr>
          </a:lstStyle>
          <a:p>
            <a:pPr lvl="0" algn="r">
              <a:spcBef>
                <a:spcPts val="0"/>
              </a:spcBef>
              <a:buNone/>
            </a:pPr>
            <a:fld id="{00000000-1234-1234-1234-123412341234}" type="slidenum">
              <a:rPr lang="en" sz="1000" smtClean="0">
                <a:solidFill>
                  <a:schemeClr val="dk2"/>
                </a:solidFill>
                <a:latin typeface="Open Sans"/>
                <a:ea typeface="Open Sans"/>
                <a:cs typeface="Open Sans"/>
                <a:sym typeface="Open Sans"/>
              </a:rPr>
              <a:t>‹#›</a:t>
            </a:fld>
            <a:endParaRPr lang="en" sz="1000">
              <a:solidFill>
                <a:schemeClr val="dk2"/>
              </a:solidFill>
              <a:latin typeface="Open Sans"/>
              <a:ea typeface="Open Sans"/>
              <a:cs typeface="Open Sans"/>
              <a:sym typeface="Open Sans"/>
            </a:endParaRPr>
          </a:p>
        </p:txBody>
      </p:sp>
      <p:sp>
        <p:nvSpPr>
          <p:cNvPr id="9" name="Rectangle 8"/>
          <p:cNvSpPr/>
          <p:nvPr/>
        </p:nvSpPr>
        <p:spPr>
          <a:xfrm>
            <a:off x="334901" y="342900"/>
            <a:ext cx="2777490" cy="7124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6031610" y="340232"/>
            <a:ext cx="2777490" cy="73916"/>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181373" y="342900"/>
            <a:ext cx="2777490"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24466764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sldNum="0" hdr="0" ftr="0" dt="0"/>
  <p:txStyles>
    <p:titleStyle>
      <a:lvl1pPr algn="l" defTabSz="342900" rtl="0" eaLnBrk="1" latinLnBrk="0" hangingPunct="1">
        <a:spcBef>
          <a:spcPct val="0"/>
        </a:spcBef>
        <a:buNone/>
        <a:defRPr sz="21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9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350" kern="1200">
          <a:solidFill>
            <a:schemeClr val="tx2"/>
          </a:solidFill>
          <a:latin typeface="+mn-lt"/>
          <a:ea typeface="+mn-ea"/>
          <a:cs typeface="+mn-cs"/>
        </a:defRPr>
      </a:lvl1pPr>
      <a:lvl2pPr marL="472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2pPr>
      <a:lvl3pPr marL="675000" indent="-202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050" kern="1200">
          <a:solidFill>
            <a:schemeClr val="tx2"/>
          </a:solidFill>
          <a:latin typeface="+mn-lt"/>
          <a:ea typeface="+mn-ea"/>
          <a:cs typeface="+mn-cs"/>
        </a:defRPr>
      </a:lvl3pPr>
      <a:lvl4pPr marL="93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4pPr>
      <a:lvl5pPr marL="120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5pPr>
      <a:lvl6pPr marL="142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6pPr>
      <a:lvl7pPr marL="165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7pPr>
      <a:lvl8pPr marL="187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8pPr>
      <a:lvl9pPr marL="210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hyperlink" Target="https://www2.k12albemarle.org/acps/division/report/2016-17/Pages/default.aspx"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Shape 66"/>
          <p:cNvSpPr txBox="1">
            <a:spLocks noGrp="1"/>
          </p:cNvSpPr>
          <p:nvPr>
            <p:ph type="ctrTitle"/>
          </p:nvPr>
        </p:nvSpPr>
        <p:spPr>
          <a:prstGeom prst="rect">
            <a:avLst/>
          </a:prstGeom>
        </p:spPr>
        <p:txBody>
          <a:bodyPr wrap="square" lIns="91425" tIns="91425" rIns="91425" bIns="91425" anchor="b" anchorCtr="0">
            <a:noAutofit/>
          </a:bodyPr>
          <a:lstStyle/>
          <a:p>
            <a:pPr lvl="0">
              <a:spcBef>
                <a:spcPts val="0"/>
              </a:spcBef>
              <a:buNone/>
            </a:pPr>
            <a:r>
              <a:rPr lang="en" dirty="0"/>
              <a:t>State of the Division</a:t>
            </a:r>
          </a:p>
        </p:txBody>
      </p:sp>
      <p:sp>
        <p:nvSpPr>
          <p:cNvPr id="67" name="Shape 67"/>
          <p:cNvSpPr txBox="1">
            <a:spLocks noGrp="1"/>
          </p:cNvSpPr>
          <p:nvPr>
            <p:ph type="subTitle" idx="1"/>
          </p:nvPr>
        </p:nvSpPr>
        <p:spPr>
          <a:prstGeom prst="rect">
            <a:avLst/>
          </a:prstGeom>
        </p:spPr>
        <p:txBody>
          <a:bodyPr wrap="square" lIns="91425" tIns="91425" rIns="91425" bIns="91425" anchor="t" anchorCtr="0">
            <a:noAutofit/>
          </a:bodyPr>
          <a:lstStyle/>
          <a:p>
            <a:pPr lvl="0">
              <a:spcBef>
                <a:spcPts val="0"/>
              </a:spcBef>
              <a:buNone/>
            </a:pPr>
            <a:r>
              <a:rPr lang="en" dirty="0" smtClean="0"/>
              <a:t>November 9, 2017</a:t>
            </a:r>
            <a:endParaRPr lang="e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Shape 120"/>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 dirty="0" smtClean="0">
                <a:solidFill>
                  <a:schemeClr val="tx1"/>
                </a:solidFill>
              </a:rPr>
              <a:t>Strategic Priorities 2017-2019</a:t>
            </a:r>
            <a:endParaRPr lang="en" dirty="0">
              <a:solidFill>
                <a:schemeClr val="tx1"/>
              </a:solidFill>
            </a:endParaRPr>
          </a:p>
        </p:txBody>
      </p:sp>
      <p:sp>
        <p:nvSpPr>
          <p:cNvPr id="121" name="Shape 121"/>
          <p:cNvSpPr txBox="1">
            <a:spLocks noGrp="1"/>
          </p:cNvSpPr>
          <p:nvPr>
            <p:ph type="body" idx="1"/>
          </p:nvPr>
        </p:nvSpPr>
        <p:spPr>
          <a:prstGeom prst="rect">
            <a:avLst/>
          </a:prstGeom>
        </p:spPr>
        <p:txBody>
          <a:bodyPr wrap="square" lIns="91425" tIns="91425" rIns="91425" bIns="91425" anchor="t" anchorCtr="0">
            <a:noAutofit/>
          </a:bodyPr>
          <a:lstStyle/>
          <a:p>
            <a:r>
              <a:rPr lang="en-US" sz="3200" dirty="0"/>
              <a:t>Create a culture of high </a:t>
            </a:r>
            <a:r>
              <a:rPr lang="en-US" sz="3200" dirty="0" smtClean="0"/>
              <a:t>expectations </a:t>
            </a:r>
            <a:r>
              <a:rPr lang="en-US" sz="3200" dirty="0"/>
              <a:t>for </a:t>
            </a:r>
            <a:r>
              <a:rPr lang="en-US" sz="3200" dirty="0" smtClean="0"/>
              <a:t>all</a:t>
            </a:r>
          </a:p>
          <a:p>
            <a:r>
              <a:rPr lang="en-US" sz="3200" dirty="0"/>
              <a:t>Identify and remove practices that perpetuate the opportunity </a:t>
            </a:r>
            <a:r>
              <a:rPr lang="en-US" sz="3200" dirty="0" smtClean="0"/>
              <a:t>gap</a:t>
            </a:r>
          </a:p>
          <a:p>
            <a:r>
              <a:rPr lang="en-US" sz="3200" dirty="0"/>
              <a:t>Ensure that students </a:t>
            </a:r>
            <a:r>
              <a:rPr lang="en-US" sz="3200" dirty="0" smtClean="0"/>
              <a:t>identify, develop and have opportunities to pursue personal </a:t>
            </a:r>
            <a:r>
              <a:rPr lang="en-US" sz="3200" dirty="0"/>
              <a:t>interests </a:t>
            </a:r>
          </a:p>
          <a:p>
            <a:endParaRPr lang="en-US" dirty="0"/>
          </a:p>
          <a:p>
            <a:pPr lvl="0">
              <a:spcBef>
                <a:spcPts val="0"/>
              </a:spcBef>
              <a:buNone/>
            </a:pPr>
            <a:endParaRP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Areas For Celebration</a:t>
            </a:r>
            <a:endParaRPr lang="en-US" dirty="0">
              <a:solidFill>
                <a:schemeClr val="tx1"/>
              </a:solidFill>
            </a:endParaRPr>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047616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Shape 126"/>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 dirty="0">
                <a:solidFill>
                  <a:schemeClr val="tx1"/>
                </a:solidFill>
              </a:rPr>
              <a:t>Accreditation Status</a:t>
            </a:r>
          </a:p>
        </p:txBody>
      </p:sp>
      <p:sp>
        <p:nvSpPr>
          <p:cNvPr id="127" name="Shape 127"/>
          <p:cNvSpPr txBox="1">
            <a:spLocks noGrp="1"/>
          </p:cNvSpPr>
          <p:nvPr>
            <p:ph type="body" idx="1"/>
          </p:nvPr>
        </p:nvSpPr>
        <p:spPr>
          <a:prstGeom prst="rect">
            <a:avLst/>
          </a:prstGeom>
        </p:spPr>
        <p:txBody>
          <a:bodyPr wrap="square" lIns="91425" tIns="91425" rIns="91425" bIns="91425" anchor="t" anchorCtr="0">
            <a:noAutofit/>
          </a:bodyPr>
          <a:lstStyle/>
          <a:p>
            <a:pPr marL="457200" lvl="0" indent="-342900" rtl="0">
              <a:spcBef>
                <a:spcPts val="0"/>
              </a:spcBef>
            </a:pPr>
            <a:r>
              <a:rPr lang="en" sz="2400" dirty="0"/>
              <a:t>24 out of 25 school fully accredited</a:t>
            </a:r>
          </a:p>
          <a:p>
            <a:pPr marL="457200" lvl="0" indent="-342900" rtl="0">
              <a:spcBef>
                <a:spcPts val="0"/>
              </a:spcBef>
            </a:pPr>
            <a:r>
              <a:rPr lang="en" sz="2400" dirty="0" smtClean="0"/>
              <a:t>Several schools moved </a:t>
            </a:r>
            <a:r>
              <a:rPr lang="en" sz="2400" dirty="0"/>
              <a:t>from </a:t>
            </a:r>
            <a:r>
              <a:rPr lang="en" sz="2400" dirty="0" smtClean="0"/>
              <a:t>“accredited </a:t>
            </a:r>
            <a:r>
              <a:rPr lang="en" sz="2400" dirty="0"/>
              <a:t>with </a:t>
            </a:r>
            <a:r>
              <a:rPr lang="en" sz="2400" dirty="0" smtClean="0"/>
              <a:t>warning” </a:t>
            </a:r>
            <a:r>
              <a:rPr lang="en" sz="2400" dirty="0"/>
              <a:t>to </a:t>
            </a:r>
            <a:r>
              <a:rPr lang="en" sz="2400" dirty="0" smtClean="0"/>
              <a:t>“fully accredited”</a:t>
            </a:r>
          </a:p>
          <a:p>
            <a:pPr marL="700200" lvl="1" indent="-342900"/>
            <a:r>
              <a:rPr lang="en" sz="2400" dirty="0" smtClean="0"/>
              <a:t>Greer—Data analysis teams and protocols for support </a:t>
            </a:r>
          </a:p>
          <a:p>
            <a:pPr marL="700200" lvl="1" indent="-342900"/>
            <a:r>
              <a:rPr lang="en" sz="2400" dirty="0" smtClean="0"/>
              <a:t>Walton—PLCs working with data coach</a:t>
            </a:r>
            <a:endParaRPr lang="en" sz="2400" dirty="0" smtClean="0"/>
          </a:p>
          <a:p>
            <a:pPr marL="700200" lvl="1" indent="-342900"/>
            <a:r>
              <a:rPr lang="en" sz="2400" dirty="0" smtClean="0"/>
              <a:t>Jouett—Pre- and Post-assessments with feedback</a:t>
            </a:r>
            <a:endParaRPr lang="en" sz="2400" dirty="0" smtClean="0"/>
          </a:p>
          <a:p>
            <a:pPr marL="700200" lvl="1" indent="-342900"/>
            <a:r>
              <a:rPr lang="en" sz="2400" dirty="0" smtClean="0"/>
              <a:t>Stone Robinson—Unpacking </a:t>
            </a:r>
            <a:r>
              <a:rPr lang="en" sz="2400" dirty="0" smtClean="0"/>
              <a:t>Standards in PLCs</a:t>
            </a:r>
            <a:endParaRPr lang="en"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Shape 139"/>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 dirty="0" smtClean="0">
                <a:solidFill>
                  <a:schemeClr val="tx1"/>
                </a:solidFill>
              </a:rPr>
              <a:t>On-time </a:t>
            </a:r>
            <a:r>
              <a:rPr lang="en" dirty="0">
                <a:solidFill>
                  <a:schemeClr val="tx1"/>
                </a:solidFill>
              </a:rPr>
              <a:t>graduation rates</a:t>
            </a:r>
          </a:p>
        </p:txBody>
      </p:sp>
      <p:sp>
        <p:nvSpPr>
          <p:cNvPr id="140" name="Shape 140"/>
          <p:cNvSpPr txBox="1">
            <a:spLocks noGrp="1"/>
          </p:cNvSpPr>
          <p:nvPr>
            <p:ph type="body" idx="1"/>
          </p:nvPr>
        </p:nvSpPr>
        <p:spPr>
          <a:xfrm>
            <a:off x="311700" y="1266325"/>
            <a:ext cx="4260300" cy="3302700"/>
          </a:xfrm>
          <a:prstGeom prst="rect">
            <a:avLst/>
          </a:prstGeom>
        </p:spPr>
        <p:txBody>
          <a:bodyPr wrap="square" lIns="91425" tIns="91425" rIns="91425" bIns="91425" anchor="t" anchorCtr="0">
            <a:noAutofit/>
          </a:bodyPr>
          <a:lstStyle/>
          <a:p>
            <a:pPr marL="457200" lvl="0" indent="-342900" rtl="0">
              <a:spcBef>
                <a:spcPts val="0"/>
              </a:spcBef>
            </a:pPr>
            <a:r>
              <a:rPr lang="en" dirty="0"/>
              <a:t>Consistently exceed the state graduation rate.  </a:t>
            </a:r>
          </a:p>
          <a:p>
            <a:pPr marL="457200" lvl="0" indent="-342900" rtl="0">
              <a:spcBef>
                <a:spcPts val="0"/>
              </a:spcBef>
            </a:pPr>
            <a:r>
              <a:rPr lang="en" dirty="0"/>
              <a:t>Division 95% rate is something to continually celebrate.  </a:t>
            </a:r>
          </a:p>
          <a:p>
            <a:pPr marL="457200" lvl="0" indent="-342900" rtl="0">
              <a:spcBef>
                <a:spcPts val="0"/>
              </a:spcBef>
            </a:pPr>
            <a:r>
              <a:rPr lang="en" dirty="0"/>
              <a:t>All schools are above the 90% rate.  </a:t>
            </a:r>
          </a:p>
          <a:p>
            <a:pPr marL="457200" lvl="0" indent="-342900" rtl="0">
              <a:spcBef>
                <a:spcPts val="0"/>
              </a:spcBef>
            </a:pPr>
            <a:r>
              <a:rPr lang="en" dirty="0"/>
              <a:t>7% increase over the past 10 years</a:t>
            </a:r>
          </a:p>
          <a:p>
            <a:pPr marL="457200" lvl="0" indent="-342900">
              <a:spcBef>
                <a:spcPts val="0"/>
              </a:spcBef>
            </a:pPr>
            <a:r>
              <a:rPr lang="en" dirty="0"/>
              <a:t>Maintaining despite shifting demographics</a:t>
            </a:r>
          </a:p>
          <a:p>
            <a:pPr lvl="0">
              <a:spcBef>
                <a:spcPts val="0"/>
              </a:spcBef>
              <a:buNone/>
            </a:pPr>
            <a:endParaRPr dirty="0"/>
          </a:p>
        </p:txBody>
      </p:sp>
      <p:pic>
        <p:nvPicPr>
          <p:cNvPr id="141" name="Shape 141"/>
          <p:cNvPicPr preferRelativeResize="0"/>
          <p:nvPr/>
        </p:nvPicPr>
        <p:blipFill>
          <a:blip r:embed="rId3">
            <a:alphaModFix/>
          </a:blip>
          <a:stretch>
            <a:fillRect/>
          </a:stretch>
        </p:blipFill>
        <p:spPr>
          <a:xfrm>
            <a:off x="4572000" y="1247486"/>
            <a:ext cx="4366275" cy="1790175"/>
          </a:xfrm>
          <a:prstGeom prst="rect">
            <a:avLst/>
          </a:prstGeom>
          <a:noFill/>
          <a:ln>
            <a:noFill/>
          </a:ln>
        </p:spPr>
      </p:pic>
      <p:pic>
        <p:nvPicPr>
          <p:cNvPr id="2" name="Picture 1"/>
          <p:cNvPicPr>
            <a:picLocks noChangeAspect="1"/>
          </p:cNvPicPr>
          <p:nvPr/>
        </p:nvPicPr>
        <p:blipFill>
          <a:blip r:embed="rId4"/>
          <a:stretch>
            <a:fillRect/>
          </a:stretch>
        </p:blipFill>
        <p:spPr>
          <a:xfrm>
            <a:off x="4572000" y="3132722"/>
            <a:ext cx="4365173" cy="18973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0"/>
                                        </p:tgtEl>
                                        <p:attrNameLst>
                                          <p:attrName>style.visibility</p:attrName>
                                        </p:attrNameLst>
                                      </p:cBhvr>
                                      <p:to>
                                        <p:strVal val="visible"/>
                                      </p:to>
                                    </p:set>
                                    <p:animEffect transition="in" filter="fade">
                                      <p:cBhvr>
                                        <p:cTn id="7" dur="500"/>
                                        <p:tgtEl>
                                          <p:spTgt spid="14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gtEl>
                                        <p:attrNameLst>
                                          <p:attrName>style.visibility</p:attrName>
                                        </p:attrNameLst>
                                      </p:cBhvr>
                                      <p:to>
                                        <p:strVal val="visible"/>
                                      </p:to>
                                    </p:set>
                                    <p:animEffect transition="in" filter="fade">
                                      <p:cBhvr>
                                        <p:cTn id="12" dur="500"/>
                                        <p:tgtEl>
                                          <p:spTgt spid="14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Shape 146"/>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 dirty="0">
                <a:solidFill>
                  <a:schemeClr val="tx1"/>
                </a:solidFill>
              </a:rPr>
              <a:t>ESOL Graduation Rates</a:t>
            </a:r>
          </a:p>
        </p:txBody>
      </p:sp>
      <p:sp>
        <p:nvSpPr>
          <p:cNvPr id="147" name="Shape 147"/>
          <p:cNvSpPr txBox="1">
            <a:spLocks noGrp="1"/>
          </p:cNvSpPr>
          <p:nvPr>
            <p:ph type="body" idx="1"/>
          </p:nvPr>
        </p:nvSpPr>
        <p:spPr>
          <a:xfrm>
            <a:off x="311700" y="1266325"/>
            <a:ext cx="4250100" cy="3302700"/>
          </a:xfrm>
          <a:prstGeom prst="rect">
            <a:avLst/>
          </a:prstGeom>
        </p:spPr>
        <p:txBody>
          <a:bodyPr wrap="square" lIns="91425" tIns="91425" rIns="91425" bIns="91425" anchor="t" anchorCtr="0">
            <a:noAutofit/>
          </a:bodyPr>
          <a:lstStyle/>
          <a:p>
            <a:r>
              <a:rPr lang="en" sz="2400" dirty="0"/>
              <a:t>ESOL graduation rates are higher than their state peers for the past seven years.</a:t>
            </a:r>
          </a:p>
          <a:p>
            <a:r>
              <a:rPr lang="en" sz="2400" dirty="0"/>
              <a:t>Possible because ACPS provides staffing for this program that is above the state standards</a:t>
            </a:r>
            <a:r>
              <a:rPr lang="en" sz="2400" dirty="0" smtClean="0"/>
              <a:t>.</a:t>
            </a:r>
            <a:endParaRPr lang="en" sz="2400" dirty="0"/>
          </a:p>
        </p:txBody>
      </p:sp>
      <p:pic>
        <p:nvPicPr>
          <p:cNvPr id="148" name="Shape 148"/>
          <p:cNvPicPr preferRelativeResize="0"/>
          <p:nvPr/>
        </p:nvPicPr>
        <p:blipFill>
          <a:blip r:embed="rId3">
            <a:alphaModFix/>
          </a:blip>
          <a:stretch>
            <a:fillRect/>
          </a:stretch>
        </p:blipFill>
        <p:spPr>
          <a:xfrm>
            <a:off x="4561800" y="1266325"/>
            <a:ext cx="4277400" cy="2817326"/>
          </a:xfrm>
          <a:prstGeom prst="rect">
            <a:avLst/>
          </a:prstGeom>
          <a:noFill/>
          <a:ln>
            <a:no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Shape 132"/>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 dirty="0">
                <a:solidFill>
                  <a:schemeClr val="tx1"/>
                </a:solidFill>
              </a:rPr>
              <a:t>Seals of Biliteracy</a:t>
            </a:r>
          </a:p>
        </p:txBody>
      </p:sp>
      <p:sp>
        <p:nvSpPr>
          <p:cNvPr id="133" name="Shape 133"/>
          <p:cNvSpPr txBox="1">
            <a:spLocks noGrp="1"/>
          </p:cNvSpPr>
          <p:nvPr>
            <p:ph type="body" idx="1"/>
          </p:nvPr>
        </p:nvSpPr>
        <p:spPr>
          <a:xfrm>
            <a:off x="311700" y="1266325"/>
            <a:ext cx="4199100" cy="3302700"/>
          </a:xfrm>
          <a:prstGeom prst="rect">
            <a:avLst/>
          </a:prstGeom>
        </p:spPr>
        <p:txBody>
          <a:bodyPr wrap="square" lIns="91425" tIns="91425" rIns="91425" bIns="91425" anchor="t" anchorCtr="0">
            <a:noAutofit/>
          </a:bodyPr>
          <a:lstStyle/>
          <a:p>
            <a:pPr marL="457200" lvl="0" indent="-342900" rtl="0">
              <a:spcBef>
                <a:spcPts val="0"/>
              </a:spcBef>
            </a:pPr>
            <a:r>
              <a:rPr lang="en" dirty="0"/>
              <a:t>Awarded to students who show high levels of language </a:t>
            </a:r>
            <a:r>
              <a:rPr lang="en" dirty="0" smtClean="0"/>
              <a:t>proficiency, particularly in writing and speaking</a:t>
            </a:r>
          </a:p>
          <a:p>
            <a:pPr marL="457200" lvl="0" indent="-342900" rtl="0">
              <a:spcBef>
                <a:spcPts val="0"/>
              </a:spcBef>
            </a:pPr>
            <a:r>
              <a:rPr lang="en" dirty="0" smtClean="0"/>
              <a:t>Push toward “comprehensible input” by students in class</a:t>
            </a:r>
            <a:endParaRPr lang="en" dirty="0"/>
          </a:p>
          <a:p>
            <a:pPr marL="457200" lvl="0" indent="-342900" rtl="0">
              <a:spcBef>
                <a:spcPts val="0"/>
              </a:spcBef>
            </a:pPr>
            <a:r>
              <a:rPr lang="en" dirty="0"/>
              <a:t>3+ on AP exam, Intermediate-Mid or higher national assessment</a:t>
            </a:r>
          </a:p>
          <a:p>
            <a:pPr marL="457200" lvl="0" indent="-342900" rtl="0">
              <a:spcBef>
                <a:spcPts val="0"/>
              </a:spcBef>
            </a:pPr>
            <a:r>
              <a:rPr lang="en" dirty="0"/>
              <a:t>Increased from 131 students in 2016 to 227 in 2017</a:t>
            </a:r>
          </a:p>
          <a:p>
            <a:pPr marL="457200" lvl="0" indent="-342900">
              <a:spcBef>
                <a:spcPts val="0"/>
              </a:spcBef>
            </a:pPr>
            <a:r>
              <a:rPr lang="en" dirty="0"/>
              <a:t>STAMP pass rates increased from 8% to 23%</a:t>
            </a:r>
          </a:p>
        </p:txBody>
      </p:sp>
      <p:pic>
        <p:nvPicPr>
          <p:cNvPr id="134" name="Shape 134"/>
          <p:cNvPicPr preferRelativeResize="0"/>
          <p:nvPr/>
        </p:nvPicPr>
        <p:blipFill>
          <a:blip r:embed="rId3">
            <a:alphaModFix/>
          </a:blip>
          <a:stretch>
            <a:fillRect/>
          </a:stretch>
        </p:blipFill>
        <p:spPr>
          <a:xfrm>
            <a:off x="4663200" y="1304825"/>
            <a:ext cx="4351325" cy="2486475"/>
          </a:xfrm>
          <a:prstGeom prst="rect">
            <a:avLst/>
          </a:prstGeom>
          <a:noFill/>
          <a:ln>
            <a:no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Shape 153"/>
          <p:cNvSpPr txBox="1">
            <a:spLocks noGrp="1"/>
          </p:cNvSpPr>
          <p:nvPr>
            <p:ph type="title"/>
          </p:nvPr>
        </p:nvSpPr>
        <p:spPr>
          <a:xfrm>
            <a:off x="291300" y="293854"/>
            <a:ext cx="4121493" cy="460546"/>
          </a:xfrm>
          <a:prstGeom prst="rect">
            <a:avLst/>
          </a:prstGeom>
        </p:spPr>
        <p:txBody>
          <a:bodyPr wrap="square" lIns="91425" tIns="91425" rIns="91425" bIns="91425" anchor="t" anchorCtr="0">
            <a:noAutofit/>
          </a:bodyPr>
          <a:lstStyle/>
          <a:p>
            <a:pPr lvl="0">
              <a:spcBef>
                <a:spcPts val="0"/>
              </a:spcBef>
              <a:buNone/>
            </a:pPr>
            <a:r>
              <a:rPr lang="en" dirty="0">
                <a:solidFill>
                  <a:schemeClr val="tx1"/>
                </a:solidFill>
              </a:rPr>
              <a:t>SAT Scores</a:t>
            </a:r>
          </a:p>
        </p:txBody>
      </p:sp>
      <p:sp>
        <p:nvSpPr>
          <p:cNvPr id="154" name="Shape 154"/>
          <p:cNvSpPr txBox="1">
            <a:spLocks noGrp="1"/>
          </p:cNvSpPr>
          <p:nvPr>
            <p:ph type="body" idx="1"/>
          </p:nvPr>
        </p:nvSpPr>
        <p:spPr>
          <a:xfrm>
            <a:off x="291300" y="754400"/>
            <a:ext cx="4280700" cy="1960800"/>
          </a:xfrm>
          <a:prstGeom prst="rect">
            <a:avLst/>
          </a:prstGeom>
        </p:spPr>
        <p:txBody>
          <a:bodyPr wrap="square" lIns="91425" tIns="91425" rIns="91425" bIns="91425" anchor="t" anchorCtr="0">
            <a:noAutofit/>
          </a:bodyPr>
          <a:lstStyle/>
          <a:p>
            <a:pPr marL="457200" lvl="0" indent="-342900" rtl="0">
              <a:spcBef>
                <a:spcPts val="0"/>
              </a:spcBef>
            </a:pPr>
            <a:r>
              <a:rPr lang="en" dirty="0"/>
              <a:t>Scores have gone up</a:t>
            </a:r>
          </a:p>
          <a:p>
            <a:pPr marL="457200" lvl="0" indent="-342900" rtl="0">
              <a:spcBef>
                <a:spcPts val="0"/>
              </a:spcBef>
            </a:pPr>
            <a:r>
              <a:rPr lang="en" dirty="0"/>
              <a:t>This is a new starting point with a new version of the </a:t>
            </a:r>
            <a:r>
              <a:rPr lang="en" dirty="0" smtClean="0"/>
              <a:t>test</a:t>
            </a:r>
            <a:endParaRPr lang="en" dirty="0"/>
          </a:p>
          <a:p>
            <a:pPr marL="457200" lvl="0" indent="-342900" rtl="0">
              <a:spcBef>
                <a:spcPts val="0"/>
              </a:spcBef>
            </a:pPr>
            <a:r>
              <a:rPr lang="en" dirty="0"/>
              <a:t>Three years for new </a:t>
            </a:r>
            <a:r>
              <a:rPr lang="en" dirty="0" smtClean="0"/>
              <a:t>trends</a:t>
            </a:r>
            <a:endParaRPr lang="en" dirty="0"/>
          </a:p>
          <a:p>
            <a:pPr marL="457200" lvl="0" indent="-342900" rtl="0">
              <a:spcBef>
                <a:spcPts val="0"/>
              </a:spcBef>
            </a:pPr>
            <a:r>
              <a:rPr lang="en" dirty="0"/>
              <a:t>Academic indicators--College readiness indicator may be a better metric to begin using.</a:t>
            </a:r>
          </a:p>
        </p:txBody>
      </p:sp>
      <p:pic>
        <p:nvPicPr>
          <p:cNvPr id="155" name="Shape 155"/>
          <p:cNvPicPr preferRelativeResize="0"/>
          <p:nvPr/>
        </p:nvPicPr>
        <p:blipFill>
          <a:blip r:embed="rId3">
            <a:alphaModFix/>
          </a:blip>
          <a:stretch>
            <a:fillRect/>
          </a:stretch>
        </p:blipFill>
        <p:spPr>
          <a:xfrm>
            <a:off x="900850" y="2715196"/>
            <a:ext cx="3256925" cy="1960925"/>
          </a:xfrm>
          <a:prstGeom prst="rect">
            <a:avLst/>
          </a:prstGeom>
          <a:noFill/>
          <a:ln>
            <a:noFill/>
          </a:ln>
        </p:spPr>
      </p:pic>
      <p:pic>
        <p:nvPicPr>
          <p:cNvPr id="156" name="Shape 156"/>
          <p:cNvPicPr preferRelativeResize="0"/>
          <p:nvPr/>
        </p:nvPicPr>
        <p:blipFill>
          <a:blip r:embed="rId4">
            <a:alphaModFix/>
          </a:blip>
          <a:stretch>
            <a:fillRect/>
          </a:stretch>
        </p:blipFill>
        <p:spPr>
          <a:xfrm>
            <a:off x="5246000" y="507546"/>
            <a:ext cx="3139125" cy="1691700"/>
          </a:xfrm>
          <a:prstGeom prst="rect">
            <a:avLst/>
          </a:prstGeom>
          <a:noFill/>
          <a:ln>
            <a:noFill/>
          </a:ln>
        </p:spPr>
      </p:pic>
      <p:pic>
        <p:nvPicPr>
          <p:cNvPr id="157" name="Shape 157"/>
          <p:cNvPicPr preferRelativeResize="0"/>
          <p:nvPr/>
        </p:nvPicPr>
        <p:blipFill>
          <a:blip r:embed="rId5">
            <a:alphaModFix/>
          </a:blip>
          <a:stretch>
            <a:fillRect/>
          </a:stretch>
        </p:blipFill>
        <p:spPr>
          <a:xfrm>
            <a:off x="5246000" y="2658500"/>
            <a:ext cx="3139125" cy="172321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4"/>
                                        </p:tgtEl>
                                        <p:attrNameLst>
                                          <p:attrName>style.visibility</p:attrName>
                                        </p:attrNameLst>
                                      </p:cBhvr>
                                      <p:to>
                                        <p:strVal val="visible"/>
                                      </p:to>
                                    </p:set>
                                    <p:animEffect transition="in" filter="fade">
                                      <p:cBhvr>
                                        <p:cTn id="7" dur="500"/>
                                        <p:tgtEl>
                                          <p:spTgt spid="154"/>
                                        </p:tgtEl>
                                      </p:cBhvr>
                                    </p:animEffect>
                                  </p:childTnLst>
                                </p:cTn>
                              </p:par>
                              <p:par>
                                <p:cTn id="8" presetID="10" presetClass="entr" presetSubtype="0" fill="hold" nodeType="withEffect">
                                  <p:stCondLst>
                                    <p:cond delay="0"/>
                                  </p:stCondLst>
                                  <p:childTnLst>
                                    <p:set>
                                      <p:cBhvr>
                                        <p:cTn id="9" dur="1" fill="hold">
                                          <p:stCondLst>
                                            <p:cond delay="0"/>
                                          </p:stCondLst>
                                        </p:cTn>
                                        <p:tgtEl>
                                          <p:spTgt spid="156"/>
                                        </p:tgtEl>
                                        <p:attrNameLst>
                                          <p:attrName>style.visibility</p:attrName>
                                        </p:attrNameLst>
                                      </p:cBhvr>
                                      <p:to>
                                        <p:strVal val="visible"/>
                                      </p:to>
                                    </p:set>
                                    <p:animEffect transition="in" filter="fade">
                                      <p:cBhvr>
                                        <p:cTn id="10" dur="500"/>
                                        <p:tgtEl>
                                          <p:spTgt spid="156"/>
                                        </p:tgtEl>
                                      </p:cBhvr>
                                    </p:animEffect>
                                  </p:childTnLst>
                                </p:cTn>
                              </p:par>
                              <p:par>
                                <p:cTn id="11" presetID="10" presetClass="entr" presetSubtype="0" fill="hold" nodeType="withEffect">
                                  <p:stCondLst>
                                    <p:cond delay="0"/>
                                  </p:stCondLst>
                                  <p:childTnLst>
                                    <p:set>
                                      <p:cBhvr>
                                        <p:cTn id="12" dur="1" fill="hold">
                                          <p:stCondLst>
                                            <p:cond delay="0"/>
                                          </p:stCondLst>
                                        </p:cTn>
                                        <p:tgtEl>
                                          <p:spTgt spid="157"/>
                                        </p:tgtEl>
                                        <p:attrNameLst>
                                          <p:attrName>style.visibility</p:attrName>
                                        </p:attrNameLst>
                                      </p:cBhvr>
                                      <p:to>
                                        <p:strVal val="visible"/>
                                      </p:to>
                                    </p:set>
                                    <p:animEffect transition="in" filter="fade">
                                      <p:cBhvr>
                                        <p:cTn id="13" dur="500"/>
                                        <p:tgtEl>
                                          <p:spTgt spid="15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55"/>
                                        </p:tgtEl>
                                        <p:attrNameLst>
                                          <p:attrName>style.visibility</p:attrName>
                                        </p:attrNameLst>
                                      </p:cBhvr>
                                      <p:to>
                                        <p:strVal val="visible"/>
                                      </p:to>
                                    </p:set>
                                    <p:animEffect transition="in" filter="fade">
                                      <p:cBhvr>
                                        <p:cTn id="18" dur="500"/>
                                        <p:tgtEl>
                                          <p:spTgt spid="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Shape 162"/>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 dirty="0" smtClean="0">
                <a:solidFill>
                  <a:schemeClr val="tx1"/>
                </a:solidFill>
              </a:rPr>
              <a:t>State and National accolades</a:t>
            </a:r>
            <a:endParaRPr lang="en" dirty="0">
              <a:solidFill>
                <a:schemeClr val="tx1"/>
              </a:solidFill>
            </a:endParaRPr>
          </a:p>
        </p:txBody>
      </p:sp>
      <p:sp>
        <p:nvSpPr>
          <p:cNvPr id="163" name="Shape 163"/>
          <p:cNvSpPr txBox="1">
            <a:spLocks noGrp="1"/>
          </p:cNvSpPr>
          <p:nvPr>
            <p:ph type="body" idx="1"/>
          </p:nvPr>
        </p:nvSpPr>
        <p:spPr>
          <a:prstGeom prst="rect">
            <a:avLst/>
          </a:prstGeom>
        </p:spPr>
        <p:txBody>
          <a:bodyPr wrap="square" lIns="91425" tIns="91425" rIns="91425" bIns="91425" anchor="t" anchorCtr="0">
            <a:noAutofit/>
          </a:bodyPr>
          <a:lstStyle/>
          <a:p>
            <a:r>
              <a:rPr lang="en" sz="2400" dirty="0"/>
              <a:t>Niche </a:t>
            </a:r>
            <a:r>
              <a:rPr lang="en" sz="2400" dirty="0" smtClean="0"/>
              <a:t>Ratings—Moved </a:t>
            </a:r>
            <a:r>
              <a:rPr lang="en" sz="2400" dirty="0"/>
              <a:t>from fifth to third on the overall ratings for the state</a:t>
            </a:r>
          </a:p>
          <a:p>
            <a:r>
              <a:rPr lang="en" sz="2400" dirty="0" smtClean="0"/>
              <a:t>Pam Moran—Finalist for Superintendent </a:t>
            </a:r>
            <a:r>
              <a:rPr lang="en" sz="2400" dirty="0"/>
              <a:t>of </a:t>
            </a:r>
            <a:r>
              <a:rPr lang="en" sz="2400" dirty="0" smtClean="0"/>
              <a:t>the Year</a:t>
            </a:r>
            <a:endParaRPr lang="en" sz="2400" dirty="0"/>
          </a:p>
          <a:p>
            <a:r>
              <a:rPr lang="en" sz="2400" dirty="0" smtClean="0"/>
              <a:t>Debora </a:t>
            </a:r>
            <a:r>
              <a:rPr lang="en" sz="2400" dirty="0" smtClean="0"/>
              <a:t>Collins—Curriculum Leader </a:t>
            </a:r>
            <a:r>
              <a:rPr lang="en" sz="2400" dirty="0"/>
              <a:t>of the </a:t>
            </a:r>
            <a:r>
              <a:rPr lang="en" sz="2400" dirty="0" smtClean="0"/>
              <a:t>Year—VASCD </a:t>
            </a:r>
            <a:endParaRPr lang="en" sz="2400" dirty="0"/>
          </a:p>
          <a:p>
            <a:r>
              <a:rPr lang="en" sz="2400" dirty="0"/>
              <a:t>DeeDee </a:t>
            </a:r>
            <a:r>
              <a:rPr lang="en" sz="2400" dirty="0" smtClean="0"/>
              <a:t>Jones—Impact Award—VASCD </a:t>
            </a:r>
          </a:p>
          <a:p>
            <a:r>
              <a:rPr lang="en" sz="2400" dirty="0" smtClean="0"/>
              <a:t>Chad Ratliff—National </a:t>
            </a:r>
            <a:r>
              <a:rPr lang="en" sz="2400" dirty="0"/>
              <a:t>School Board </a:t>
            </a:r>
            <a:r>
              <a:rPr lang="en" sz="2400" dirty="0" smtClean="0"/>
              <a:t>Association “Twenty </a:t>
            </a:r>
            <a:r>
              <a:rPr lang="en" sz="2400" dirty="0"/>
              <a:t>to </a:t>
            </a:r>
            <a:r>
              <a:rPr lang="en" sz="2400" dirty="0" smtClean="0"/>
              <a:t>Watch” Education Leaders</a:t>
            </a:r>
            <a:endParaRPr lang="en" sz="2400" dirty="0"/>
          </a:p>
          <a:p>
            <a:r>
              <a:rPr lang="en" sz="2400" dirty="0" smtClean="0"/>
              <a:t>XQ—Top </a:t>
            </a:r>
            <a:r>
              <a:rPr lang="en" sz="2400" dirty="0"/>
              <a:t>50 finalist for the XQ Super School </a:t>
            </a:r>
            <a:r>
              <a:rPr lang="en" sz="2400" dirty="0" smtClean="0"/>
              <a:t>grant</a:t>
            </a:r>
            <a:endParaRPr lang="en" sz="24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Shape 174"/>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 dirty="0" smtClean="0">
                <a:solidFill>
                  <a:schemeClr val="tx1"/>
                </a:solidFill>
              </a:rPr>
              <a:t>Areas for Continued Focus</a:t>
            </a:r>
            <a:endParaRPr lang="en" dirty="0">
              <a:solidFill>
                <a:schemeClr val="tx1"/>
              </a:solidFill>
            </a:endParaRPr>
          </a:p>
        </p:txBody>
      </p:sp>
      <p:sp>
        <p:nvSpPr>
          <p:cNvPr id="175" name="Shape 175"/>
          <p:cNvSpPr txBox="1">
            <a:spLocks noGrp="1"/>
          </p:cNvSpPr>
          <p:nvPr>
            <p:ph type="body" idx="1"/>
          </p:nvPr>
        </p:nvSpPr>
        <p:spPr>
          <a:prstGeom prst="rect">
            <a:avLst/>
          </a:prstGeom>
        </p:spPr>
        <p:txBody>
          <a:bodyPr wrap="square" lIns="91425" tIns="91425" rIns="91425" bIns="91425" anchor="t" anchorCtr="0">
            <a:noAutofit/>
          </a:bodyPr>
          <a:lstStyle/>
          <a:p>
            <a:pPr lvl="0">
              <a:spcBef>
                <a:spcPts val="0"/>
              </a:spcBef>
              <a:buNone/>
            </a:pPr>
            <a:r>
              <a:rPr lang="en" sz="2400" dirty="0" smtClean="0"/>
              <a:t>Inequity</a:t>
            </a:r>
          </a:p>
          <a:p>
            <a:pPr lvl="0">
              <a:spcBef>
                <a:spcPts val="0"/>
              </a:spcBef>
              <a:buNone/>
            </a:pPr>
            <a:endParaRPr lang="en" sz="2400" dirty="0" smtClean="0"/>
          </a:p>
          <a:p>
            <a:r>
              <a:rPr lang="en" sz="2400" dirty="0" smtClean="0"/>
              <a:t>Under-representation in gifted ID, SOL pass rates, higher level math courses, advanced studies diplomas</a:t>
            </a:r>
          </a:p>
          <a:p>
            <a:r>
              <a:rPr lang="en" sz="2400" dirty="0" smtClean="0"/>
              <a:t>Over-representation in special eduation identification, chronic absenteeism and out-of-school suspensions</a:t>
            </a:r>
          </a:p>
          <a:p>
            <a:endParaRPr lang="en" sz="2400" dirty="0" smtClean="0"/>
          </a:p>
          <a:p>
            <a:endParaRPr lang="en" sz="2400" dirty="0" smtClean="0"/>
          </a:p>
          <a:p>
            <a:endParaRPr lang="en" sz="24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Shape 180"/>
          <p:cNvSpPr txBox="1">
            <a:spLocks noGrp="1"/>
          </p:cNvSpPr>
          <p:nvPr>
            <p:ph type="title"/>
          </p:nvPr>
        </p:nvSpPr>
        <p:spPr>
          <a:xfrm>
            <a:off x="216974" y="314287"/>
            <a:ext cx="8520600" cy="431688"/>
          </a:xfrm>
          <a:prstGeom prst="rect">
            <a:avLst/>
          </a:prstGeom>
        </p:spPr>
        <p:txBody>
          <a:bodyPr wrap="square" lIns="91425" tIns="91425" rIns="91425" bIns="91425" anchor="t" anchorCtr="0">
            <a:noAutofit/>
          </a:bodyPr>
          <a:lstStyle/>
          <a:p>
            <a:pPr lvl="0">
              <a:spcBef>
                <a:spcPts val="0"/>
              </a:spcBef>
              <a:buNone/>
            </a:pPr>
            <a:r>
              <a:rPr lang="en" dirty="0">
                <a:solidFill>
                  <a:schemeClr val="tx1"/>
                </a:solidFill>
              </a:rPr>
              <a:t>Equity </a:t>
            </a:r>
            <a:r>
              <a:rPr lang="en" dirty="0" smtClean="0">
                <a:solidFill>
                  <a:schemeClr val="tx1"/>
                </a:solidFill>
              </a:rPr>
              <a:t>Dashboard—Baseline </a:t>
            </a:r>
            <a:endParaRPr lang="en" dirty="0">
              <a:solidFill>
                <a:schemeClr val="tx1"/>
              </a:solidFill>
            </a:endParaRPr>
          </a:p>
        </p:txBody>
      </p:sp>
      <p:sp>
        <p:nvSpPr>
          <p:cNvPr id="181" name="Shape 181"/>
          <p:cNvSpPr txBox="1">
            <a:spLocks noGrp="1"/>
          </p:cNvSpPr>
          <p:nvPr>
            <p:ph type="body" idx="1"/>
          </p:nvPr>
        </p:nvSpPr>
        <p:spPr>
          <a:prstGeom prst="rect">
            <a:avLst/>
          </a:prstGeom>
        </p:spPr>
        <p:txBody>
          <a:bodyPr wrap="square" lIns="91425" tIns="91425" rIns="91425" bIns="91425" anchor="t" anchorCtr="0">
            <a:noAutofit/>
          </a:bodyPr>
          <a:lstStyle/>
          <a:p>
            <a:pPr lvl="0">
              <a:spcBef>
                <a:spcPts val="0"/>
              </a:spcBef>
              <a:buNone/>
            </a:pPr>
            <a:endParaRPr/>
          </a:p>
        </p:txBody>
      </p:sp>
      <p:pic>
        <p:nvPicPr>
          <p:cNvPr id="182" name="Shape 182" descr="Equity Dashboard.PNG"/>
          <p:cNvPicPr preferRelativeResize="0"/>
          <p:nvPr/>
        </p:nvPicPr>
        <p:blipFill>
          <a:blip r:embed="rId3">
            <a:alphaModFix/>
          </a:blip>
          <a:stretch>
            <a:fillRect/>
          </a:stretch>
        </p:blipFill>
        <p:spPr>
          <a:xfrm>
            <a:off x="462500" y="745975"/>
            <a:ext cx="8275074" cy="4149475"/>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Shape 78"/>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 dirty="0" smtClean="0">
                <a:solidFill>
                  <a:schemeClr val="tx1"/>
                </a:solidFill>
              </a:rPr>
              <a:t>Purpose</a:t>
            </a:r>
            <a:endParaRPr lang="en" dirty="0">
              <a:solidFill>
                <a:schemeClr val="tx1"/>
              </a:solidFill>
            </a:endParaRPr>
          </a:p>
        </p:txBody>
      </p:sp>
      <p:sp>
        <p:nvSpPr>
          <p:cNvPr id="79" name="Shape 79"/>
          <p:cNvSpPr txBox="1">
            <a:spLocks noGrp="1"/>
          </p:cNvSpPr>
          <p:nvPr>
            <p:ph type="body" idx="1"/>
          </p:nvPr>
        </p:nvSpPr>
        <p:spPr>
          <a:prstGeom prst="rect">
            <a:avLst/>
          </a:prstGeom>
        </p:spPr>
        <p:txBody>
          <a:bodyPr wrap="square" lIns="91425" tIns="91425" rIns="91425" bIns="91425" anchor="t" anchorCtr="0">
            <a:noAutofit/>
          </a:bodyPr>
          <a:lstStyle/>
          <a:p>
            <a:pPr marL="457200" lvl="0" indent="-419100" rtl="0">
              <a:spcBef>
                <a:spcPts val="0"/>
              </a:spcBef>
              <a:buSzPct val="100000"/>
            </a:pPr>
            <a:r>
              <a:rPr lang="en" sz="3000" dirty="0"/>
              <a:t>Highlight areas of celebration from the 2016-2017 school year</a:t>
            </a:r>
          </a:p>
          <a:p>
            <a:pPr marL="457200" lvl="0" indent="-419100" rtl="0">
              <a:spcBef>
                <a:spcPts val="0"/>
              </a:spcBef>
              <a:buSzPct val="100000"/>
            </a:pPr>
            <a:r>
              <a:rPr lang="en" sz="3000" dirty="0"/>
              <a:t>Discuss areas for continued focus </a:t>
            </a:r>
            <a:r>
              <a:rPr lang="en" sz="3000" dirty="0" smtClean="0"/>
              <a:t>in </a:t>
            </a:r>
            <a:r>
              <a:rPr lang="en" sz="3000" dirty="0"/>
              <a:t>2017-2018 and beyond</a:t>
            </a:r>
          </a:p>
          <a:p>
            <a:pPr marL="457200" lvl="0" indent="-419100">
              <a:spcBef>
                <a:spcPts val="0"/>
              </a:spcBef>
              <a:buSzPct val="100000"/>
            </a:pPr>
            <a:r>
              <a:rPr lang="en" sz="3000" dirty="0"/>
              <a:t>Hear feedback from the board on the report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Shape 187"/>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 dirty="0">
                <a:solidFill>
                  <a:schemeClr val="tx1"/>
                </a:solidFill>
              </a:rPr>
              <a:t>Questions	</a:t>
            </a:r>
          </a:p>
        </p:txBody>
      </p:sp>
      <p:sp>
        <p:nvSpPr>
          <p:cNvPr id="188" name="Shape 188"/>
          <p:cNvSpPr txBox="1">
            <a:spLocks noGrp="1"/>
          </p:cNvSpPr>
          <p:nvPr>
            <p:ph type="body" idx="1"/>
          </p:nvPr>
        </p:nvSpPr>
        <p:spPr>
          <a:prstGeom prst="rect">
            <a:avLst/>
          </a:prstGeom>
        </p:spPr>
        <p:txBody>
          <a:bodyPr wrap="square" lIns="91425" tIns="91425" rIns="91425" bIns="91425" anchor="t" anchorCtr="0">
            <a:noAutofit/>
          </a:bodyPr>
          <a:lstStyle/>
          <a:p>
            <a:pPr marL="457200" lvl="0" indent="-419100" rtl="0">
              <a:spcBef>
                <a:spcPts val="0"/>
              </a:spcBef>
              <a:buSzPct val="100000"/>
            </a:pPr>
            <a:r>
              <a:rPr lang="en" sz="3000"/>
              <a:t>What pleases you? </a:t>
            </a:r>
          </a:p>
          <a:p>
            <a:pPr marL="457200" lvl="0" indent="-419100" rtl="0">
              <a:spcBef>
                <a:spcPts val="0"/>
              </a:spcBef>
              <a:buSzPct val="100000"/>
            </a:pPr>
            <a:r>
              <a:rPr lang="en" sz="3000"/>
              <a:t>What surprises you? </a:t>
            </a:r>
          </a:p>
          <a:p>
            <a:pPr marL="457200" lvl="0" indent="-419100" rtl="0">
              <a:spcBef>
                <a:spcPts val="0"/>
              </a:spcBef>
              <a:buSzPct val="100000"/>
            </a:pPr>
            <a:r>
              <a:rPr lang="en" sz="3000"/>
              <a:t>What concerns you? </a:t>
            </a:r>
          </a:p>
          <a:p>
            <a:pPr marL="457200" lvl="0" indent="-419100" rtl="0">
              <a:spcBef>
                <a:spcPts val="0"/>
              </a:spcBef>
              <a:buSzPct val="100000"/>
            </a:pPr>
            <a:r>
              <a:rPr lang="en" sz="3000"/>
              <a:t>What is the report missing?</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Accolades</a:t>
            </a:r>
            <a:endParaRPr lang="en-US" dirty="0">
              <a:solidFill>
                <a:schemeClr val="tx1"/>
              </a:solidFill>
            </a:endParaRPr>
          </a:p>
        </p:txBody>
      </p:sp>
      <p:sp>
        <p:nvSpPr>
          <p:cNvPr id="3" name="Text Placeholder 2"/>
          <p:cNvSpPr>
            <a:spLocks noGrp="1"/>
          </p:cNvSpPr>
          <p:nvPr>
            <p:ph type="body" idx="1"/>
          </p:nvPr>
        </p:nvSpPr>
        <p:spPr/>
        <p:txBody>
          <a:bodyPr>
            <a:normAutofit/>
          </a:bodyPr>
          <a:lstStyle/>
          <a:p>
            <a:r>
              <a:rPr lang="en-US" sz="3200" dirty="0" smtClean="0"/>
              <a:t>India Haun</a:t>
            </a:r>
          </a:p>
          <a:p>
            <a:r>
              <a:rPr lang="en-US" sz="3200" dirty="0" smtClean="0"/>
              <a:t>Chris Gilman</a:t>
            </a:r>
          </a:p>
          <a:p>
            <a:r>
              <a:rPr lang="en-US" sz="3200" dirty="0" smtClean="0"/>
              <a:t>Garry Barrow</a:t>
            </a:r>
          </a:p>
          <a:p>
            <a:r>
              <a:rPr lang="en-US" sz="3200" dirty="0" smtClean="0"/>
              <a:t>Lorenzo Dickerson</a:t>
            </a:r>
            <a:endParaRPr lang="en-US" sz="3200" dirty="0"/>
          </a:p>
        </p:txBody>
      </p:sp>
    </p:spTree>
    <p:extLst>
      <p:ext uri="{BB962C8B-B14F-4D97-AF65-F5344CB8AC3E}">
        <p14:creationId xmlns:p14="http://schemas.microsoft.com/office/powerpoint/2010/main" val="12888038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 dirty="0">
                <a:solidFill>
                  <a:schemeClr val="tx1"/>
                </a:solidFill>
              </a:rPr>
              <a:t>State of the Division</a:t>
            </a:r>
          </a:p>
        </p:txBody>
      </p:sp>
      <p:sp>
        <p:nvSpPr>
          <p:cNvPr id="85" name="Shape 85"/>
          <p:cNvSpPr txBox="1">
            <a:spLocks noGrp="1"/>
          </p:cNvSpPr>
          <p:nvPr>
            <p:ph type="body" idx="1"/>
          </p:nvPr>
        </p:nvSpPr>
        <p:spPr>
          <a:prstGeom prst="rect">
            <a:avLst/>
          </a:prstGeom>
        </p:spPr>
        <p:txBody>
          <a:bodyPr wrap="square" lIns="91425" tIns="91425" rIns="91425" bIns="91425" anchor="t" anchorCtr="0">
            <a:noAutofit/>
          </a:bodyPr>
          <a:lstStyle/>
          <a:p>
            <a:pPr marL="457200" lvl="0" indent="-419100" rtl="0">
              <a:spcBef>
                <a:spcPts val="0"/>
              </a:spcBef>
              <a:buSzPct val="100000"/>
            </a:pPr>
            <a:r>
              <a:rPr lang="en" sz="3000" dirty="0"/>
              <a:t>Moved to an </a:t>
            </a:r>
            <a:r>
              <a:rPr lang="en" sz="3000" u="sng" dirty="0">
                <a:solidFill>
                  <a:schemeClr val="hlink"/>
                </a:solidFill>
                <a:hlinkClick r:id="rId3"/>
              </a:rPr>
              <a:t>online format</a:t>
            </a:r>
            <a:r>
              <a:rPr lang="en" sz="3000" dirty="0"/>
              <a:t> two years ago</a:t>
            </a:r>
          </a:p>
          <a:p>
            <a:pPr marL="457200" lvl="0" indent="-419100">
              <a:spcBef>
                <a:spcPts val="0"/>
              </a:spcBef>
              <a:buSzPct val="100000"/>
            </a:pPr>
            <a:r>
              <a:rPr lang="en" sz="3000" dirty="0"/>
              <a:t>Updated site shared with board members on October 24</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US" dirty="0" smtClean="0">
                <a:solidFill>
                  <a:schemeClr val="tx1"/>
                </a:solidFill>
              </a:rPr>
              <a:t>Mission and Vision</a:t>
            </a:r>
            <a:endParaRPr dirty="0">
              <a:solidFill>
                <a:schemeClr val="tx1"/>
              </a:solidFill>
            </a:endParaRPr>
          </a:p>
        </p:txBody>
      </p:sp>
      <p:sp>
        <p:nvSpPr>
          <p:cNvPr id="91" name="Shape 91"/>
          <p:cNvSpPr txBox="1">
            <a:spLocks noGrp="1"/>
          </p:cNvSpPr>
          <p:nvPr>
            <p:ph type="body" idx="1"/>
          </p:nvPr>
        </p:nvSpPr>
        <p:spPr>
          <a:prstGeom prst="rect">
            <a:avLst/>
          </a:prstGeom>
        </p:spPr>
        <p:txBody>
          <a:bodyPr wrap="square" lIns="91425" tIns="91425" rIns="91425" bIns="91425" anchor="t" anchorCtr="0">
            <a:noAutofit/>
          </a:bodyPr>
          <a:lstStyle/>
          <a:p>
            <a:pPr lvl="0" rtl="0">
              <a:spcBef>
                <a:spcPts val="1400"/>
              </a:spcBef>
              <a:spcAft>
                <a:spcPts val="400"/>
              </a:spcAft>
              <a:buNone/>
            </a:pPr>
            <a:r>
              <a:rPr lang="en" sz="2400" b="1" dirty="0">
                <a:solidFill>
                  <a:srgbClr val="000000"/>
                </a:solidFill>
              </a:rPr>
              <a:t>Our Mission</a:t>
            </a:r>
          </a:p>
          <a:p>
            <a:pPr lvl="0" rtl="0">
              <a:spcBef>
                <a:spcPts val="0"/>
              </a:spcBef>
              <a:spcAft>
                <a:spcPts val="0"/>
              </a:spcAft>
              <a:buNone/>
            </a:pPr>
            <a:r>
              <a:rPr lang="en" sz="2400" dirty="0">
                <a:solidFill>
                  <a:srgbClr val="000000"/>
                </a:solidFill>
              </a:rPr>
              <a:t>The core purpose of Albemarle County Public Schools is to establish a community of learners and learning, through relationships, relevance, and rigor, one student at a time.</a:t>
            </a:r>
          </a:p>
          <a:p>
            <a:pPr lvl="0" rtl="0">
              <a:spcBef>
                <a:spcPts val="1400"/>
              </a:spcBef>
              <a:spcAft>
                <a:spcPts val="400"/>
              </a:spcAft>
              <a:buNone/>
            </a:pPr>
            <a:r>
              <a:rPr lang="en" sz="2400" b="1" dirty="0">
                <a:solidFill>
                  <a:srgbClr val="000000"/>
                </a:solidFill>
              </a:rPr>
              <a:t>Our Vision</a:t>
            </a:r>
          </a:p>
          <a:p>
            <a:pPr lvl="0" rtl="0">
              <a:spcBef>
                <a:spcPts val="0"/>
              </a:spcBef>
              <a:spcAft>
                <a:spcPts val="0"/>
              </a:spcAft>
              <a:buNone/>
            </a:pPr>
            <a:r>
              <a:rPr lang="en" sz="2400" dirty="0">
                <a:solidFill>
                  <a:srgbClr val="000000"/>
                </a:solidFill>
              </a:rPr>
              <a:t>All learners believe in their power to embrace learning, to excel, and to own their future.</a:t>
            </a:r>
          </a:p>
          <a:p>
            <a:pPr lvl="0">
              <a:spcBef>
                <a:spcPts val="0"/>
              </a:spcBef>
              <a:buNone/>
            </a:pPr>
            <a:endParaRP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Shape 96"/>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 dirty="0">
                <a:solidFill>
                  <a:schemeClr val="tx1"/>
                </a:solidFill>
              </a:rPr>
              <a:t>Our Core Values</a:t>
            </a:r>
          </a:p>
        </p:txBody>
      </p:sp>
      <p:sp>
        <p:nvSpPr>
          <p:cNvPr id="97" name="Shape 97"/>
          <p:cNvSpPr txBox="1">
            <a:spLocks noGrp="1"/>
          </p:cNvSpPr>
          <p:nvPr>
            <p:ph type="body" idx="1"/>
          </p:nvPr>
        </p:nvSpPr>
        <p:spPr>
          <a:xfrm>
            <a:off x="311700" y="899734"/>
            <a:ext cx="8520600" cy="3302700"/>
          </a:xfrm>
          <a:prstGeom prst="rect">
            <a:avLst/>
          </a:prstGeom>
        </p:spPr>
        <p:txBody>
          <a:bodyPr wrap="square" lIns="91425" tIns="91425" rIns="91425" bIns="91425" anchor="t" anchorCtr="0">
            <a:noAutofit/>
          </a:bodyPr>
          <a:lstStyle/>
          <a:p>
            <a:pPr lvl="0" rtl="0">
              <a:lnSpc>
                <a:spcPct val="100000"/>
              </a:lnSpc>
              <a:spcBef>
                <a:spcPts val="0"/>
              </a:spcBef>
              <a:spcAft>
                <a:spcPts val="0"/>
              </a:spcAft>
              <a:buNone/>
            </a:pPr>
            <a:r>
              <a:rPr lang="en" sz="1600" b="1" dirty="0">
                <a:solidFill>
                  <a:srgbClr val="000000"/>
                </a:solidFill>
              </a:rPr>
              <a:t>Excellence</a:t>
            </a:r>
          </a:p>
          <a:p>
            <a:pPr lvl="0">
              <a:lnSpc>
                <a:spcPct val="100000"/>
              </a:lnSpc>
              <a:spcBef>
                <a:spcPts val="0"/>
              </a:spcBef>
              <a:spcAft>
                <a:spcPts val="0"/>
              </a:spcAft>
              <a:buNone/>
            </a:pPr>
            <a:r>
              <a:rPr lang="en" sz="1600" dirty="0">
                <a:solidFill>
                  <a:srgbClr val="000000"/>
                </a:solidFill>
              </a:rPr>
              <a:t>We believe in meaningful learning that stretches people to the frontiers and boundaries of their abilities.</a:t>
            </a:r>
          </a:p>
          <a:p>
            <a:pPr lvl="0" rtl="0">
              <a:lnSpc>
                <a:spcPct val="100000"/>
              </a:lnSpc>
              <a:spcBef>
                <a:spcPts val="0"/>
              </a:spcBef>
              <a:spcAft>
                <a:spcPts val="0"/>
              </a:spcAft>
              <a:buNone/>
            </a:pPr>
            <a:endParaRPr sz="1600" dirty="0">
              <a:solidFill>
                <a:srgbClr val="000000"/>
              </a:solidFill>
            </a:endParaRPr>
          </a:p>
          <a:p>
            <a:pPr lvl="0">
              <a:lnSpc>
                <a:spcPct val="100000"/>
              </a:lnSpc>
              <a:spcBef>
                <a:spcPts val="0"/>
              </a:spcBef>
              <a:spcAft>
                <a:spcPts val="0"/>
              </a:spcAft>
              <a:buNone/>
            </a:pPr>
            <a:r>
              <a:rPr lang="en" sz="1600" b="1" dirty="0">
                <a:solidFill>
                  <a:srgbClr val="000000"/>
                </a:solidFill>
              </a:rPr>
              <a:t>Young People</a:t>
            </a:r>
          </a:p>
          <a:p>
            <a:pPr lvl="0">
              <a:lnSpc>
                <a:spcPct val="100000"/>
              </a:lnSpc>
              <a:spcBef>
                <a:spcPts val="0"/>
              </a:spcBef>
              <a:spcAft>
                <a:spcPts val="0"/>
              </a:spcAft>
              <a:buNone/>
            </a:pPr>
            <a:r>
              <a:rPr lang="en" sz="1600" dirty="0">
                <a:solidFill>
                  <a:srgbClr val="000000"/>
                </a:solidFill>
              </a:rPr>
              <a:t>We believe young people deserve the best we have to offer.  Each individual child is capable and has the right to safety, mutual respect, and learning.</a:t>
            </a:r>
          </a:p>
          <a:p>
            <a:pPr lvl="0" rtl="0">
              <a:lnSpc>
                <a:spcPct val="100000"/>
              </a:lnSpc>
              <a:spcBef>
                <a:spcPts val="0"/>
              </a:spcBef>
              <a:spcAft>
                <a:spcPts val="0"/>
              </a:spcAft>
              <a:buNone/>
            </a:pPr>
            <a:endParaRPr sz="1600" dirty="0">
              <a:solidFill>
                <a:srgbClr val="000000"/>
              </a:solidFill>
            </a:endParaRPr>
          </a:p>
          <a:p>
            <a:pPr lvl="0">
              <a:lnSpc>
                <a:spcPct val="100000"/>
              </a:lnSpc>
              <a:spcBef>
                <a:spcPts val="0"/>
              </a:spcBef>
              <a:spcAft>
                <a:spcPts val="0"/>
              </a:spcAft>
              <a:buNone/>
            </a:pPr>
            <a:r>
              <a:rPr lang="en" sz="1600" b="1" dirty="0">
                <a:solidFill>
                  <a:srgbClr val="000000"/>
                </a:solidFill>
              </a:rPr>
              <a:t>Community</a:t>
            </a:r>
          </a:p>
          <a:p>
            <a:pPr lvl="0">
              <a:lnSpc>
                <a:spcPct val="100000"/>
              </a:lnSpc>
              <a:spcBef>
                <a:spcPts val="0"/>
              </a:spcBef>
              <a:spcAft>
                <a:spcPts val="0"/>
              </a:spcAft>
              <a:buNone/>
            </a:pPr>
            <a:r>
              <a:rPr lang="en" sz="1600" dirty="0">
                <a:solidFill>
                  <a:srgbClr val="000000"/>
                </a:solidFill>
              </a:rPr>
              <a:t>We believe in our collective responsibility to work together in a cooperative effort to achieve common goals by building communities of practice, establishing a high quality learning community, and listening to the community.</a:t>
            </a:r>
          </a:p>
          <a:p>
            <a:pPr lvl="0" rtl="0">
              <a:lnSpc>
                <a:spcPct val="100000"/>
              </a:lnSpc>
              <a:spcBef>
                <a:spcPts val="0"/>
              </a:spcBef>
              <a:spcAft>
                <a:spcPts val="0"/>
              </a:spcAft>
              <a:buNone/>
            </a:pPr>
            <a:endParaRPr sz="1600" dirty="0">
              <a:solidFill>
                <a:srgbClr val="000000"/>
              </a:solidFill>
            </a:endParaRPr>
          </a:p>
          <a:p>
            <a:pPr lvl="0">
              <a:lnSpc>
                <a:spcPct val="100000"/>
              </a:lnSpc>
              <a:spcBef>
                <a:spcPts val="0"/>
              </a:spcBef>
              <a:spcAft>
                <a:spcPts val="0"/>
              </a:spcAft>
              <a:buNone/>
            </a:pPr>
            <a:r>
              <a:rPr lang="en" sz="1600" b="1" dirty="0">
                <a:solidFill>
                  <a:srgbClr val="000000"/>
                </a:solidFill>
              </a:rPr>
              <a:t>Respect</a:t>
            </a:r>
          </a:p>
          <a:p>
            <a:pPr lvl="0">
              <a:lnSpc>
                <a:spcPct val="100000"/>
              </a:lnSpc>
              <a:spcBef>
                <a:spcPts val="0"/>
              </a:spcBef>
              <a:spcAft>
                <a:spcPts val="0"/>
              </a:spcAft>
              <a:buNone/>
            </a:pPr>
            <a:r>
              <a:rPr lang="en" sz="1600" dirty="0">
                <a:solidFill>
                  <a:srgbClr val="000000"/>
                </a:solidFill>
              </a:rPr>
              <a:t>We believe in treating all individuals with honor and dignity.</a:t>
            </a:r>
          </a:p>
          <a:p>
            <a:pPr lvl="0">
              <a:spcBef>
                <a:spcPts val="0"/>
              </a:spcBef>
              <a:buNone/>
            </a:pPr>
            <a:endParaRP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Shape 102"/>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 dirty="0">
                <a:solidFill>
                  <a:schemeClr val="tx1"/>
                </a:solidFill>
              </a:rPr>
              <a:t>One Student-Centered Goal</a:t>
            </a:r>
          </a:p>
        </p:txBody>
      </p:sp>
      <p:sp>
        <p:nvSpPr>
          <p:cNvPr id="103" name="Shape 103"/>
          <p:cNvSpPr txBox="1">
            <a:spLocks noGrp="1"/>
          </p:cNvSpPr>
          <p:nvPr>
            <p:ph type="body" idx="1"/>
          </p:nvPr>
        </p:nvSpPr>
        <p:spPr>
          <a:prstGeom prst="rect">
            <a:avLst/>
          </a:prstGeom>
        </p:spPr>
        <p:txBody>
          <a:bodyPr wrap="square" lIns="91425" tIns="91425" rIns="91425" bIns="91425" anchor="t" anchorCtr="0">
            <a:noAutofit/>
          </a:bodyPr>
          <a:lstStyle/>
          <a:p>
            <a:pPr lvl="0" rtl="0">
              <a:spcBef>
                <a:spcPts val="1000"/>
              </a:spcBef>
              <a:spcAft>
                <a:spcPts val="600"/>
              </a:spcAft>
              <a:buNone/>
            </a:pPr>
            <a:r>
              <a:rPr lang="en" sz="3000" b="1" dirty="0">
                <a:solidFill>
                  <a:srgbClr val="3D3D3D"/>
                </a:solidFill>
                <a:latin typeface="Arial"/>
                <a:ea typeface="Arial"/>
                <a:cs typeface="Arial"/>
                <a:sym typeface="Arial"/>
              </a:rPr>
              <a:t>All students will graduate prepared for citizenship, post-secondary education and workforce entry levels as evidenced by multiple indicators of lifelong learning competencies.</a:t>
            </a:r>
          </a:p>
          <a:p>
            <a:pPr lvl="0">
              <a:spcBef>
                <a:spcPts val="0"/>
              </a:spcBef>
              <a:buNone/>
            </a:pPr>
            <a:endParaRP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Shape 108"/>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 dirty="0">
                <a:solidFill>
                  <a:schemeClr val="tx1"/>
                </a:solidFill>
              </a:rPr>
              <a:t>Strategic Objectives</a:t>
            </a:r>
          </a:p>
        </p:txBody>
      </p:sp>
      <p:sp>
        <p:nvSpPr>
          <p:cNvPr id="109" name="Shape 109"/>
          <p:cNvSpPr txBox="1">
            <a:spLocks noGrp="1"/>
          </p:cNvSpPr>
          <p:nvPr>
            <p:ph type="body" idx="1"/>
          </p:nvPr>
        </p:nvSpPr>
        <p:spPr>
          <a:prstGeom prst="rect">
            <a:avLst/>
          </a:prstGeom>
        </p:spPr>
        <p:txBody>
          <a:bodyPr wrap="square" lIns="91425" tIns="91425" rIns="91425" bIns="91425" anchor="t" anchorCtr="0">
            <a:noAutofit/>
          </a:bodyPr>
          <a:lstStyle/>
          <a:p>
            <a:pPr marL="457200" lvl="0" indent="-298450" rtl="0">
              <a:spcBef>
                <a:spcPts val="0"/>
              </a:spcBef>
              <a:spcAft>
                <a:spcPts val="0"/>
              </a:spcAft>
              <a:buClr>
                <a:srgbClr val="000000"/>
              </a:buClr>
              <a:buSzPct val="61111"/>
              <a:buFont typeface="Arial"/>
            </a:pPr>
            <a:r>
              <a:rPr lang="en" sz="3200" dirty="0"/>
              <a:t>Engage Every Student</a:t>
            </a:r>
          </a:p>
          <a:p>
            <a:pPr marL="457200" lvl="0" indent="-298450" rtl="0">
              <a:spcBef>
                <a:spcPts val="0"/>
              </a:spcBef>
              <a:spcAft>
                <a:spcPts val="0"/>
              </a:spcAft>
              <a:buClr>
                <a:srgbClr val="000000"/>
              </a:buClr>
              <a:buSzPct val="61111"/>
              <a:buFont typeface="Arial"/>
            </a:pPr>
            <a:r>
              <a:rPr lang="en" sz="3200" dirty="0"/>
              <a:t>Implement Balanced Assessments</a:t>
            </a:r>
          </a:p>
          <a:p>
            <a:pPr marL="457200" lvl="0" indent="-298450" rtl="0">
              <a:spcBef>
                <a:spcPts val="0"/>
              </a:spcBef>
              <a:spcAft>
                <a:spcPts val="0"/>
              </a:spcAft>
              <a:buClr>
                <a:srgbClr val="000000"/>
              </a:buClr>
              <a:buSzPct val="61111"/>
              <a:buFont typeface="Arial"/>
            </a:pPr>
            <a:r>
              <a:rPr lang="en" sz="3200" dirty="0"/>
              <a:t>Improve Opportunity and Achievement</a:t>
            </a:r>
          </a:p>
          <a:p>
            <a:pPr marL="457200" lvl="0" indent="-298450" rtl="0">
              <a:spcBef>
                <a:spcPts val="0"/>
              </a:spcBef>
              <a:spcAft>
                <a:spcPts val="0"/>
              </a:spcAft>
              <a:buClr>
                <a:srgbClr val="000000"/>
              </a:buClr>
              <a:buSzPct val="61111"/>
              <a:buFont typeface="Arial"/>
            </a:pPr>
            <a:r>
              <a:rPr lang="en" sz="3200" dirty="0"/>
              <a:t>Create &amp; Expand Partnerships</a:t>
            </a:r>
          </a:p>
          <a:p>
            <a:pPr marL="457200" lvl="0" indent="-298450" rtl="0">
              <a:spcBef>
                <a:spcPts val="0"/>
              </a:spcBef>
              <a:spcAft>
                <a:spcPts val="0"/>
              </a:spcAft>
              <a:buClr>
                <a:srgbClr val="000000"/>
              </a:buClr>
              <a:buSzPct val="61111"/>
              <a:buFont typeface="Arial"/>
            </a:pPr>
            <a:r>
              <a:rPr lang="en" sz="3200" dirty="0"/>
              <a:t>Optimize Resources</a:t>
            </a:r>
          </a:p>
          <a:p>
            <a:pPr lvl="0">
              <a:spcBef>
                <a:spcPts val="0"/>
              </a:spcBef>
              <a:buNone/>
            </a:pPr>
            <a:endParaRP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Shape 114"/>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 dirty="0">
                <a:solidFill>
                  <a:schemeClr val="tx1"/>
                </a:solidFill>
              </a:rPr>
              <a:t>Strategic </a:t>
            </a:r>
            <a:r>
              <a:rPr lang="en" dirty="0" smtClean="0">
                <a:solidFill>
                  <a:schemeClr val="tx1"/>
                </a:solidFill>
              </a:rPr>
              <a:t>Priorities 2015-2017</a:t>
            </a:r>
            <a:endParaRPr lang="en" dirty="0">
              <a:solidFill>
                <a:schemeClr val="tx1"/>
              </a:solidFill>
            </a:endParaRPr>
          </a:p>
        </p:txBody>
      </p:sp>
      <p:sp>
        <p:nvSpPr>
          <p:cNvPr id="115" name="Shape 115"/>
          <p:cNvSpPr txBox="1">
            <a:spLocks noGrp="1"/>
          </p:cNvSpPr>
          <p:nvPr>
            <p:ph type="body" idx="1"/>
          </p:nvPr>
        </p:nvSpPr>
        <p:spPr>
          <a:prstGeom prst="rect">
            <a:avLst/>
          </a:prstGeom>
        </p:spPr>
        <p:txBody>
          <a:bodyPr wrap="square" lIns="91425" tIns="91425" rIns="91425" bIns="91425" anchor="t" anchorCtr="0">
            <a:noAutofit/>
          </a:bodyPr>
          <a:lstStyle/>
          <a:p>
            <a:r>
              <a:rPr lang="en-US" sz="1800" dirty="0"/>
              <a:t>All students will graduate prepared for citizenship, post-secondary education, and workforce entry levels as evidenced by multiple indicators of lifelong learning competencies.</a:t>
            </a:r>
          </a:p>
          <a:p>
            <a:r>
              <a:rPr lang="en-US" sz="1800" dirty="0"/>
              <a:t>Increase the number of students accruing college credits and career pathway credentials prior to graduation.</a:t>
            </a:r>
          </a:p>
          <a:p>
            <a:r>
              <a:rPr lang="en-US" sz="1800" dirty="0"/>
              <a:t>Increase the efficacy of our instructional staff by developing the pedagogical expertise essential to contemporary learning.</a:t>
            </a:r>
          </a:p>
          <a:p>
            <a:r>
              <a:rPr lang="en-US" sz="1800" dirty="0"/>
              <a:t>Achieve a fully-funded capital and operational budget that meets the school system’s needs for learning space modernization, instructional innovation, digitized learning, and competitive recruitment and retention of personnel. Optimize the use of all allocated fiscal resources to meet the goals of the division.</a:t>
            </a:r>
          </a:p>
          <a:p>
            <a:pPr lvl="0">
              <a:spcBef>
                <a:spcPts val="0"/>
              </a:spcBef>
              <a:buNone/>
            </a:pPr>
            <a:endParaRPr lang="en"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TM03457464[[fn=Dividend]]</Template>
  <TotalTime>152</TotalTime>
  <Words>729</Words>
  <Application>Microsoft Office PowerPoint</Application>
  <PresentationFormat>On-screen Show (16:9)</PresentationFormat>
  <Paragraphs>96</Paragraphs>
  <Slides>20</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Gill Sans MT</vt:lpstr>
      <vt:lpstr>Arial</vt:lpstr>
      <vt:lpstr>Wingdings 2</vt:lpstr>
      <vt:lpstr>Open Sans</vt:lpstr>
      <vt:lpstr>Dividend</vt:lpstr>
      <vt:lpstr>State of the Division</vt:lpstr>
      <vt:lpstr>Purpose</vt:lpstr>
      <vt:lpstr>Accolades</vt:lpstr>
      <vt:lpstr>State of the Division</vt:lpstr>
      <vt:lpstr>Mission and Vision</vt:lpstr>
      <vt:lpstr>Our Core Values</vt:lpstr>
      <vt:lpstr>One Student-Centered Goal</vt:lpstr>
      <vt:lpstr>Strategic Objectives</vt:lpstr>
      <vt:lpstr>Strategic Priorities 2015-2017</vt:lpstr>
      <vt:lpstr>Strategic Priorities 2017-2019</vt:lpstr>
      <vt:lpstr>Areas For Celebration</vt:lpstr>
      <vt:lpstr>Accreditation Status</vt:lpstr>
      <vt:lpstr>On-time graduation rates</vt:lpstr>
      <vt:lpstr>ESOL Graduation Rates</vt:lpstr>
      <vt:lpstr>Seals of Biliteracy</vt:lpstr>
      <vt:lpstr>SAT Scores</vt:lpstr>
      <vt:lpstr>State and National accolades</vt:lpstr>
      <vt:lpstr>Areas for Continued Focus</vt:lpstr>
      <vt:lpstr>Equity Dashboard—Baseline </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 of the Division</dc:title>
  <dc:creator>Patrick McLaughlin</dc:creator>
  <cp:lastModifiedBy>Patrick McLaughlin</cp:lastModifiedBy>
  <cp:revision>15</cp:revision>
  <dcterms:modified xsi:type="dcterms:W3CDTF">2017-11-08T20:36:47Z</dcterms:modified>
</cp:coreProperties>
</file>